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Quattrocento Sans"/>
      <p:regular r:id="rId19"/>
      <p:bold r:id="rId20"/>
      <p:italic r:id="rId21"/>
      <p:boldItalic r:id="rId22"/>
    </p:embeddedFont>
    <p:embeddedFont>
      <p:font typeface="Helvetica Neue"/>
      <p:regular r:id="rId23"/>
      <p:bold r:id="rId24"/>
      <p:italic r:id="rId25"/>
      <p:boldItalic r:id="rId26"/>
    </p:embeddedFont>
    <p:embeddedFont>
      <p:font typeface="Oswald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attrocentoSans-bold.fntdata"/><Relationship Id="rId22" Type="http://schemas.openxmlformats.org/officeDocument/2006/relationships/font" Target="fonts/QuattrocentoSans-boldItalic.fntdata"/><Relationship Id="rId21" Type="http://schemas.openxmlformats.org/officeDocument/2006/relationships/font" Target="fonts/QuattrocentoSans-italic.fntdata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28" Type="http://schemas.openxmlformats.org/officeDocument/2006/relationships/font" Target="fonts/Oswald-bold.fntdata"/><Relationship Id="rId27" Type="http://schemas.openxmlformats.org/officeDocument/2006/relationships/font" Target="fonts/Oswald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QuattrocentoSans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9f15d187be_2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19f15d187be_2_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9f15d187be_2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19f15d187be_2_2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9f15d187be_2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19f15d187be_2_3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9f15d187be_2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19f15d187be_2_3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9f15d187be_2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15min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10 slides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Visuals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Focused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Jargon-free for mixed audience</a:t>
            </a:r>
            <a:endParaRPr/>
          </a:p>
        </p:txBody>
      </p:sp>
      <p:sp>
        <p:nvSpPr>
          <p:cNvPr id="115" name="Google Shape;115;g19f15d187be_2_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9f15d187be_2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19f15d187be_2_2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9f15d187be_2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19f15d187be_2_6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1401613ca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1401613ca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Pos over neg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2016 neg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1401613c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51401613c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2020 and 2016 neg, 2016 more so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1401613ca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1401613ca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anger!!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1401613ca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1401613ca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1401613ca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1401613ca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>
            <p:ph idx="2" type="pic"/>
          </p:nvPr>
        </p:nvSpPr>
        <p:spPr>
          <a:xfrm>
            <a:off x="1880826" y="902205"/>
            <a:ext cx="560599" cy="5605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/>
          <p:nvPr>
            <p:ph idx="2" type="pic"/>
          </p:nvPr>
        </p:nvSpPr>
        <p:spPr>
          <a:xfrm>
            <a:off x="2784990" y="507632"/>
            <a:ext cx="252890" cy="25289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5"/>
          <p:cNvSpPr/>
          <p:nvPr>
            <p:ph idx="3" type="pic"/>
          </p:nvPr>
        </p:nvSpPr>
        <p:spPr>
          <a:xfrm>
            <a:off x="2784990" y="1547930"/>
            <a:ext cx="252890" cy="252889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15"/>
          <p:cNvSpPr/>
          <p:nvPr>
            <p:ph idx="4" type="pic"/>
          </p:nvPr>
        </p:nvSpPr>
        <p:spPr>
          <a:xfrm>
            <a:off x="2825071" y="2067237"/>
            <a:ext cx="177090" cy="17709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5"/>
          <p:cNvSpPr/>
          <p:nvPr>
            <p:ph idx="5" type="pic"/>
          </p:nvPr>
        </p:nvSpPr>
        <p:spPr>
          <a:xfrm>
            <a:off x="2784990" y="2473046"/>
            <a:ext cx="252890" cy="25289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5"/>
          <p:cNvSpPr/>
          <p:nvPr>
            <p:ph idx="6" type="pic"/>
          </p:nvPr>
        </p:nvSpPr>
        <p:spPr>
          <a:xfrm>
            <a:off x="1366706" y="4795348"/>
            <a:ext cx="216147" cy="21614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/>
          <p:nvPr>
            <p:ph idx="7" type="pic"/>
          </p:nvPr>
        </p:nvSpPr>
        <p:spPr>
          <a:xfrm>
            <a:off x="6105077" y="3740946"/>
            <a:ext cx="252889" cy="252889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5"/>
          <p:cNvSpPr/>
          <p:nvPr>
            <p:ph idx="8" type="pic"/>
          </p:nvPr>
        </p:nvSpPr>
        <p:spPr>
          <a:xfrm>
            <a:off x="6105077" y="4187502"/>
            <a:ext cx="252889" cy="252889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5"/>
          <p:cNvSpPr/>
          <p:nvPr>
            <p:ph idx="9" type="pic"/>
          </p:nvPr>
        </p:nvSpPr>
        <p:spPr>
          <a:xfrm>
            <a:off x="6105077" y="4627115"/>
            <a:ext cx="252889" cy="252889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5"/>
          <p:cNvSpPr/>
          <p:nvPr>
            <p:ph idx="13" type="pic"/>
          </p:nvPr>
        </p:nvSpPr>
        <p:spPr>
          <a:xfrm>
            <a:off x="3108961" y="2934425"/>
            <a:ext cx="2658292" cy="266090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>
            <p:ph idx="2" type="pic"/>
          </p:nvPr>
        </p:nvSpPr>
        <p:spPr>
          <a:xfrm>
            <a:off x="1877732" y="371475"/>
            <a:ext cx="560599" cy="560599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6"/>
          <p:cNvSpPr/>
          <p:nvPr>
            <p:ph idx="3" type="pic"/>
          </p:nvPr>
        </p:nvSpPr>
        <p:spPr>
          <a:xfrm>
            <a:off x="1911787" y="2125545"/>
            <a:ext cx="5256812" cy="386331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/>
          <p:nvPr>
            <p:ph idx="2" type="pic"/>
          </p:nvPr>
        </p:nvSpPr>
        <p:spPr>
          <a:xfrm>
            <a:off x="514350" y="376735"/>
            <a:ext cx="8165129" cy="2285633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7"/>
          <p:cNvSpPr/>
          <p:nvPr>
            <p:ph idx="3" type="pic"/>
          </p:nvPr>
        </p:nvSpPr>
        <p:spPr>
          <a:xfrm>
            <a:off x="995830" y="2017920"/>
            <a:ext cx="1519914" cy="151991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/>
          <p:nvPr>
            <p:ph idx="2" type="pic"/>
          </p:nvPr>
        </p:nvSpPr>
        <p:spPr>
          <a:xfrm>
            <a:off x="1877732" y="371475"/>
            <a:ext cx="560599" cy="560599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8"/>
          <p:cNvSpPr/>
          <p:nvPr>
            <p:ph idx="3" type="pic"/>
          </p:nvPr>
        </p:nvSpPr>
        <p:spPr>
          <a:xfrm>
            <a:off x="1971675" y="2345260"/>
            <a:ext cx="832657" cy="832658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8"/>
          <p:cNvSpPr/>
          <p:nvPr>
            <p:ph idx="4" type="pic"/>
          </p:nvPr>
        </p:nvSpPr>
        <p:spPr>
          <a:xfrm>
            <a:off x="4828022" y="2345260"/>
            <a:ext cx="832657" cy="832658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8"/>
          <p:cNvSpPr/>
          <p:nvPr>
            <p:ph idx="5" type="pic"/>
          </p:nvPr>
        </p:nvSpPr>
        <p:spPr>
          <a:xfrm>
            <a:off x="1971675" y="3716860"/>
            <a:ext cx="832657" cy="832657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8"/>
          <p:cNvSpPr/>
          <p:nvPr>
            <p:ph idx="6" type="pic"/>
          </p:nvPr>
        </p:nvSpPr>
        <p:spPr>
          <a:xfrm>
            <a:off x="4828022" y="3716860"/>
            <a:ext cx="832657" cy="83265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/>
          <p:nvPr>
            <p:ph idx="2" type="pic"/>
          </p:nvPr>
        </p:nvSpPr>
        <p:spPr>
          <a:xfrm>
            <a:off x="1877732" y="371475"/>
            <a:ext cx="560599" cy="5605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/>
          <p:nvPr>
            <p:ph idx="2" type="pic"/>
          </p:nvPr>
        </p:nvSpPr>
        <p:spPr>
          <a:xfrm>
            <a:off x="4607124" y="928398"/>
            <a:ext cx="386119" cy="386119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20"/>
          <p:cNvSpPr/>
          <p:nvPr>
            <p:ph idx="3" type="pic"/>
          </p:nvPr>
        </p:nvSpPr>
        <p:spPr>
          <a:xfrm>
            <a:off x="454224" y="928398"/>
            <a:ext cx="386119" cy="386119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20"/>
          <p:cNvSpPr/>
          <p:nvPr>
            <p:ph idx="4" type="pic"/>
          </p:nvPr>
        </p:nvSpPr>
        <p:spPr>
          <a:xfrm>
            <a:off x="911424" y="1707103"/>
            <a:ext cx="3620690" cy="2660904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0"/>
          <p:cNvSpPr/>
          <p:nvPr>
            <p:ph idx="5" type="pic"/>
          </p:nvPr>
        </p:nvSpPr>
        <p:spPr>
          <a:xfrm>
            <a:off x="5064324" y="1707103"/>
            <a:ext cx="3620690" cy="266090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/>
          <p:nvPr>
            <p:ph idx="2" type="pic"/>
          </p:nvPr>
        </p:nvSpPr>
        <p:spPr>
          <a:xfrm>
            <a:off x="908920" y="371475"/>
            <a:ext cx="560600" cy="560599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21"/>
          <p:cNvSpPr/>
          <p:nvPr>
            <p:ph idx="3" type="pic"/>
          </p:nvPr>
        </p:nvSpPr>
        <p:spPr>
          <a:xfrm>
            <a:off x="942975" y="1702324"/>
            <a:ext cx="3612513" cy="1516222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21"/>
          <p:cNvSpPr/>
          <p:nvPr>
            <p:ph idx="4" type="pic"/>
          </p:nvPr>
        </p:nvSpPr>
        <p:spPr>
          <a:xfrm>
            <a:off x="4588512" y="1702324"/>
            <a:ext cx="3612513" cy="1516222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21"/>
          <p:cNvSpPr/>
          <p:nvPr>
            <p:ph idx="5" type="pic"/>
          </p:nvPr>
        </p:nvSpPr>
        <p:spPr>
          <a:xfrm>
            <a:off x="942975" y="3251570"/>
            <a:ext cx="3612513" cy="1520456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21"/>
          <p:cNvSpPr/>
          <p:nvPr>
            <p:ph idx="6" type="pic"/>
          </p:nvPr>
        </p:nvSpPr>
        <p:spPr>
          <a:xfrm>
            <a:off x="4588512" y="3251570"/>
            <a:ext cx="3612513" cy="152045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" name="Google Shape;96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slidechef.net/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11" Type="http://schemas.openxmlformats.org/officeDocument/2006/relationships/image" Target="../media/image2.png"/><Relationship Id="rId10" Type="http://schemas.openxmlformats.org/officeDocument/2006/relationships/image" Target="../media/image13.jpg"/><Relationship Id="rId9" Type="http://schemas.openxmlformats.org/officeDocument/2006/relationships/image" Target="../media/image8.jp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8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D9BF0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/>
          <p:nvPr/>
        </p:nvSpPr>
        <p:spPr>
          <a:xfrm>
            <a:off x="3829051" y="1968107"/>
            <a:ext cx="1485900" cy="1207286"/>
          </a:xfrm>
          <a:custGeom>
            <a:rect b="b" l="l" r="r" t="t"/>
            <a:pathLst>
              <a:path extrusionOk="0" h="3962400" w="4876800">
                <a:moveTo>
                  <a:pt x="4876800" y="469087"/>
                </a:moveTo>
                <a:cubicBezTo>
                  <a:pt x="4695444" y="548640"/>
                  <a:pt x="4502201" y="601370"/>
                  <a:pt x="4300728" y="626974"/>
                </a:cubicBezTo>
                <a:cubicBezTo>
                  <a:pt x="4507992" y="503225"/>
                  <a:pt x="4666183" y="308762"/>
                  <a:pt x="4740555" y="74371"/>
                </a:cubicBezTo>
                <a:cubicBezTo>
                  <a:pt x="4547311" y="189586"/>
                  <a:pt x="4333951" y="270967"/>
                  <a:pt x="4106570" y="316382"/>
                </a:cubicBezTo>
                <a:cubicBezTo>
                  <a:pt x="3923081" y="121006"/>
                  <a:pt x="3661562" y="0"/>
                  <a:pt x="3376270" y="0"/>
                </a:cubicBezTo>
                <a:cubicBezTo>
                  <a:pt x="2822753" y="0"/>
                  <a:pt x="2377135" y="449275"/>
                  <a:pt x="2377135" y="1000049"/>
                </a:cubicBezTo>
                <a:cubicBezTo>
                  <a:pt x="2377135" y="1079297"/>
                  <a:pt x="2383841" y="1155497"/>
                  <a:pt x="2400300" y="1228039"/>
                </a:cubicBezTo>
                <a:cubicBezTo>
                  <a:pt x="1569110" y="1187501"/>
                  <a:pt x="833628" y="789127"/>
                  <a:pt x="339547" y="182270"/>
                </a:cubicBezTo>
                <a:cubicBezTo>
                  <a:pt x="253289" y="331927"/>
                  <a:pt x="202692" y="503225"/>
                  <a:pt x="202692" y="687629"/>
                </a:cubicBezTo>
                <a:cubicBezTo>
                  <a:pt x="202692" y="1033882"/>
                  <a:pt x="381000" y="1340815"/>
                  <a:pt x="646786" y="1518514"/>
                </a:cubicBezTo>
                <a:cubicBezTo>
                  <a:pt x="486156" y="1515466"/>
                  <a:pt x="328574" y="1468831"/>
                  <a:pt x="195072" y="1395374"/>
                </a:cubicBezTo>
                <a:cubicBezTo>
                  <a:pt x="195072" y="1398422"/>
                  <a:pt x="195072" y="1402385"/>
                  <a:pt x="195072" y="1406347"/>
                </a:cubicBezTo>
                <a:cubicBezTo>
                  <a:pt x="195072" y="1892199"/>
                  <a:pt x="541630" y="2295754"/>
                  <a:pt x="996086" y="2388718"/>
                </a:cubicBezTo>
                <a:cubicBezTo>
                  <a:pt x="914705" y="2410968"/>
                  <a:pt x="826008" y="2421636"/>
                  <a:pt x="733958" y="2421636"/>
                </a:cubicBezTo>
                <a:cubicBezTo>
                  <a:pt x="669950" y="2421636"/>
                  <a:pt x="605333" y="2417978"/>
                  <a:pt x="544678" y="2404567"/>
                </a:cubicBezTo>
                <a:cubicBezTo>
                  <a:pt x="674218" y="2800502"/>
                  <a:pt x="1041806" y="3091586"/>
                  <a:pt x="1478890" y="3101035"/>
                </a:cubicBezTo>
                <a:cubicBezTo>
                  <a:pt x="1138733" y="3367126"/>
                  <a:pt x="706831" y="3527451"/>
                  <a:pt x="239268" y="3527451"/>
                </a:cubicBezTo>
                <a:cubicBezTo>
                  <a:pt x="157277" y="3527451"/>
                  <a:pt x="78638" y="3523793"/>
                  <a:pt x="0" y="3513734"/>
                </a:cubicBezTo>
                <a:cubicBezTo>
                  <a:pt x="442874" y="3799332"/>
                  <a:pt x="967740" y="3962400"/>
                  <a:pt x="1533754" y="3962400"/>
                </a:cubicBezTo>
                <a:cubicBezTo>
                  <a:pt x="3373526" y="3962400"/>
                  <a:pt x="4379367" y="2438400"/>
                  <a:pt x="4379367" y="1117397"/>
                </a:cubicBezTo>
                <a:cubicBezTo>
                  <a:pt x="4379367" y="1073201"/>
                  <a:pt x="4377843" y="1030529"/>
                  <a:pt x="4375709" y="988162"/>
                </a:cubicBezTo>
                <a:cubicBezTo>
                  <a:pt x="4574134" y="847344"/>
                  <a:pt x="4740859" y="671474"/>
                  <a:pt x="4876800" y="46908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4"/>
          <p:cNvSpPr txBox="1"/>
          <p:nvPr/>
        </p:nvSpPr>
        <p:spPr>
          <a:xfrm>
            <a:off x="1756500" y="754925"/>
            <a:ext cx="5631000" cy="4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Emotional Elections</a:t>
            </a:r>
            <a:endParaRPr sz="53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1" name="Google Shape;111;p24"/>
          <p:cNvSpPr txBox="1"/>
          <p:nvPr/>
        </p:nvSpPr>
        <p:spPr>
          <a:xfrm>
            <a:off x="1287750" y="3440900"/>
            <a:ext cx="65685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Using Twitter Data to Gauge how Public Feelings Change Between and Around US Elections</a:t>
            </a:r>
            <a:endParaRPr sz="24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2" name="Google Shape;112;p24"/>
          <p:cNvSpPr txBox="1"/>
          <p:nvPr/>
        </p:nvSpPr>
        <p:spPr>
          <a:xfrm>
            <a:off x="2447250" y="4432775"/>
            <a:ext cx="42495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Aly Axness MTH391 Spring 2025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"/>
          <p:cNvSpPr txBox="1"/>
          <p:nvPr/>
        </p:nvSpPr>
        <p:spPr>
          <a:xfrm>
            <a:off x="1880824" y="1384975"/>
            <a:ext cx="11895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74797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</a:t>
            </a:r>
            <a:r>
              <a:rPr lang="en-GB">
                <a:solidFill>
                  <a:srgbClr val="74797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4" name="Google Shape;284;p33"/>
          <p:cNvSpPr txBox="1"/>
          <p:nvPr/>
        </p:nvSpPr>
        <p:spPr>
          <a:xfrm>
            <a:off x="1880824" y="999425"/>
            <a:ext cx="3173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0151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Conclusions/Results</a:t>
            </a:r>
            <a:endParaRPr sz="2400">
              <a:solidFill>
                <a:srgbClr val="10151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A picture containing text&#10;&#10;Description automatically generated" id="285" name="Google Shape;285;p3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7732" y="371475"/>
            <a:ext cx="560700" cy="5607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286" name="Google Shape;286;p33"/>
          <p:cNvCxnSpPr/>
          <p:nvPr/>
        </p:nvCxnSpPr>
        <p:spPr>
          <a:xfrm>
            <a:off x="1693248" y="-402185"/>
            <a:ext cx="0" cy="5495129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7" name="Google Shape;287;p33"/>
          <p:cNvSpPr txBox="1"/>
          <p:nvPr/>
        </p:nvSpPr>
        <p:spPr>
          <a:xfrm>
            <a:off x="1938625" y="1966775"/>
            <a:ext cx="68355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65100" lvl="0" marL="127000" rtl="0" algn="l">
              <a:spcBef>
                <a:spcPts val="0"/>
              </a:spcBef>
              <a:spcAft>
                <a:spcPts val="0"/>
              </a:spcAft>
              <a:buClr>
                <a:srgbClr val="101519"/>
              </a:buClr>
              <a:buSzPts val="1600"/>
              <a:buFont typeface="Helvetica Neue"/>
              <a:buChar char="•"/>
            </a:pPr>
            <a:r>
              <a:rPr lang="en-GB" sz="1600">
                <a:solidFill>
                  <a:srgbClr val="10151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Heightened emotions are tightly correlated with election events</a:t>
            </a:r>
            <a:endParaRPr sz="1600">
              <a:solidFill>
                <a:srgbClr val="10151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101519"/>
              </a:buClr>
              <a:buSzPts val="1600"/>
              <a:buFont typeface="Helvetica Neue"/>
              <a:buChar char="○"/>
            </a:pPr>
            <a:r>
              <a:rPr lang="en-GB" sz="1600">
                <a:solidFill>
                  <a:srgbClr val="10151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Especially Presidential</a:t>
            </a:r>
            <a:endParaRPr sz="1600">
              <a:solidFill>
                <a:srgbClr val="10151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0151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5100" lvl="0" marL="127000" rtl="0" algn="l">
              <a:spcBef>
                <a:spcPts val="0"/>
              </a:spcBef>
              <a:spcAft>
                <a:spcPts val="0"/>
              </a:spcAft>
              <a:buClr>
                <a:srgbClr val="101519"/>
              </a:buClr>
              <a:buSzPts val="1600"/>
              <a:buFont typeface="Helvetica Neue"/>
              <a:buChar char="•"/>
            </a:pPr>
            <a:r>
              <a:rPr lang="en-GB" sz="1600">
                <a:solidFill>
                  <a:srgbClr val="10151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Generally, more positive language than negative</a:t>
            </a:r>
            <a:endParaRPr sz="1600">
              <a:solidFill>
                <a:srgbClr val="10151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0151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5100" lvl="0" marL="127000" rtl="0" algn="l">
              <a:spcBef>
                <a:spcPts val="0"/>
              </a:spcBef>
              <a:spcAft>
                <a:spcPts val="0"/>
              </a:spcAft>
              <a:buClr>
                <a:srgbClr val="101519"/>
              </a:buClr>
              <a:buSzPts val="1600"/>
              <a:buFont typeface="Helvetica Neue"/>
              <a:buChar char="•"/>
            </a:pPr>
            <a:r>
              <a:rPr lang="en-GB" sz="1600">
                <a:solidFill>
                  <a:srgbClr val="10151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Trends seem to be moving towards positivity, generally</a:t>
            </a:r>
            <a:endParaRPr sz="1600">
              <a:solidFill>
                <a:srgbClr val="10151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101519"/>
              </a:buClr>
              <a:buSzPts val="1600"/>
              <a:buFont typeface="Helvetica Neue"/>
              <a:buChar char="○"/>
            </a:pPr>
            <a:r>
              <a:rPr lang="en-GB" sz="1600">
                <a:solidFill>
                  <a:srgbClr val="10151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2016 was very contentious</a:t>
            </a:r>
            <a:endParaRPr sz="1600">
              <a:solidFill>
                <a:srgbClr val="10151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D9BF0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4"/>
          <p:cNvSpPr txBox="1"/>
          <p:nvPr/>
        </p:nvSpPr>
        <p:spPr>
          <a:xfrm>
            <a:off x="2311352" y="1844400"/>
            <a:ext cx="45213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Thank You!</a:t>
            </a:r>
            <a:endParaRPr sz="45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Questions?</a:t>
            </a:r>
            <a:endParaRPr sz="45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5"/>
          <p:cNvSpPr txBox="1"/>
          <p:nvPr/>
        </p:nvSpPr>
        <p:spPr>
          <a:xfrm>
            <a:off x="4014386" y="2328194"/>
            <a:ext cx="1798890" cy="4385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Slide Chef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con&#10;&#10;Description automatically generated" id="298" name="Google Shape;298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0303" y="2184287"/>
            <a:ext cx="726393" cy="726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/>
          <p:nvPr/>
        </p:nvSpPr>
        <p:spPr>
          <a:xfrm>
            <a:off x="1880826" y="1915706"/>
            <a:ext cx="7971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74797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@twitter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p25"/>
          <p:cNvSpPr txBox="1"/>
          <p:nvPr/>
        </p:nvSpPr>
        <p:spPr>
          <a:xfrm>
            <a:off x="1880825" y="1530150"/>
            <a:ext cx="2691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0151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My Questions</a:t>
            </a:r>
            <a:endParaRPr sz="2400">
              <a:solidFill>
                <a:srgbClr val="10151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25"/>
          <p:cNvSpPr txBox="1"/>
          <p:nvPr/>
        </p:nvSpPr>
        <p:spPr>
          <a:xfrm>
            <a:off x="1880826" y="2233053"/>
            <a:ext cx="53886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4605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101519"/>
              </a:buClr>
              <a:buSzPts val="1300"/>
              <a:buFont typeface="Helvetica Neue"/>
              <a:buChar char="•"/>
            </a:pPr>
            <a:r>
              <a:rPr lang="en-GB" sz="1300">
                <a:solidFill>
                  <a:srgbClr val="10151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have attitudes about US elections changed over time?</a:t>
            </a:r>
            <a:endParaRPr sz="1300">
              <a:solidFill>
                <a:srgbClr val="10151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63500" lvl="0" marL="127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sz="1300">
              <a:solidFill>
                <a:srgbClr val="10151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4605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101519"/>
              </a:buClr>
              <a:buSzPts val="1300"/>
              <a:buFont typeface="Helvetica Neue"/>
              <a:buChar char="•"/>
            </a:pPr>
            <a:r>
              <a:rPr lang="en-GB" sz="1300">
                <a:solidFill>
                  <a:srgbClr val="10151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Are people posting more positive or negative content surrounding US elections?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300">
              <a:solidFill>
                <a:srgbClr val="10151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4605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101519"/>
              </a:buClr>
              <a:buSzPts val="1300"/>
              <a:buFont typeface="Helvetica Neue"/>
              <a:buChar char="•"/>
            </a:pPr>
            <a:r>
              <a:rPr lang="en-GB" sz="1300">
                <a:solidFill>
                  <a:srgbClr val="10151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Have our conversations about elections become more negative over time?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63500" lvl="0" marL="127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sz="1300">
              <a:solidFill>
                <a:srgbClr val="10151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63500" lvl="0" marL="127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i="0" sz="1300">
              <a:solidFill>
                <a:srgbClr val="10151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p25"/>
          <p:cNvSpPr/>
          <p:nvPr/>
        </p:nvSpPr>
        <p:spPr>
          <a:xfrm>
            <a:off x="6964917" y="1734951"/>
            <a:ext cx="178200" cy="33542"/>
          </a:xfrm>
          <a:custGeom>
            <a:rect b="b" l="l" r="r" t="t"/>
            <a:pathLst>
              <a:path extrusionOk="0" h="19126" w="101614">
                <a:moveTo>
                  <a:pt x="92051" y="0"/>
                </a:moveTo>
                <a:cubicBezTo>
                  <a:pt x="97332" y="0"/>
                  <a:pt x="101614" y="4282"/>
                  <a:pt x="101614" y="9563"/>
                </a:cubicBezTo>
                <a:cubicBezTo>
                  <a:pt x="101614" y="14844"/>
                  <a:pt x="97332" y="19126"/>
                  <a:pt x="92051" y="19126"/>
                </a:cubicBezTo>
                <a:cubicBezTo>
                  <a:pt x="86770" y="19126"/>
                  <a:pt x="82488" y="14844"/>
                  <a:pt x="82488" y="9563"/>
                </a:cubicBezTo>
                <a:cubicBezTo>
                  <a:pt x="82488" y="4282"/>
                  <a:pt x="86770" y="0"/>
                  <a:pt x="92051" y="0"/>
                </a:cubicBezTo>
                <a:close/>
                <a:moveTo>
                  <a:pt x="51508" y="0"/>
                </a:moveTo>
                <a:cubicBezTo>
                  <a:pt x="56789" y="0"/>
                  <a:pt x="61071" y="4282"/>
                  <a:pt x="61071" y="9563"/>
                </a:cubicBezTo>
                <a:cubicBezTo>
                  <a:pt x="61071" y="14844"/>
                  <a:pt x="56789" y="19126"/>
                  <a:pt x="51508" y="19126"/>
                </a:cubicBezTo>
                <a:cubicBezTo>
                  <a:pt x="46227" y="19126"/>
                  <a:pt x="41945" y="14844"/>
                  <a:pt x="41945" y="9563"/>
                </a:cubicBezTo>
                <a:cubicBezTo>
                  <a:pt x="41945" y="4282"/>
                  <a:pt x="46227" y="0"/>
                  <a:pt x="51508" y="0"/>
                </a:cubicBezTo>
                <a:close/>
                <a:moveTo>
                  <a:pt x="9563" y="0"/>
                </a:moveTo>
                <a:cubicBezTo>
                  <a:pt x="14844" y="0"/>
                  <a:pt x="19126" y="4282"/>
                  <a:pt x="19126" y="9563"/>
                </a:cubicBezTo>
                <a:cubicBezTo>
                  <a:pt x="19126" y="14844"/>
                  <a:pt x="14844" y="19126"/>
                  <a:pt x="9563" y="19126"/>
                </a:cubicBezTo>
                <a:cubicBezTo>
                  <a:pt x="4282" y="19126"/>
                  <a:pt x="0" y="14844"/>
                  <a:pt x="0" y="9563"/>
                </a:cubicBezTo>
                <a:cubicBezTo>
                  <a:pt x="0" y="4282"/>
                  <a:pt x="4282" y="0"/>
                  <a:pt x="9563" y="0"/>
                </a:cubicBezTo>
                <a:close/>
              </a:path>
            </a:pathLst>
          </a:custGeom>
          <a:solidFill>
            <a:srgbClr val="74797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&#10;&#10;Description automatically generated" id="121" name="Google Shape;121;p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0826" y="902205"/>
            <a:ext cx="560700" cy="5607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122" name="Google Shape;122;p25"/>
          <p:cNvCxnSpPr/>
          <p:nvPr/>
        </p:nvCxnSpPr>
        <p:spPr>
          <a:xfrm>
            <a:off x="1693248" y="-402185"/>
            <a:ext cx="0" cy="5495129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" name="Google Shape;12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45539" y="3986809"/>
            <a:ext cx="142013" cy="139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74644" y="3986809"/>
            <a:ext cx="142013" cy="13935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5"/>
          <p:cNvSpPr txBox="1"/>
          <p:nvPr/>
        </p:nvSpPr>
        <p:spPr>
          <a:xfrm>
            <a:off x="2062633" y="3941574"/>
            <a:ext cx="5676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000">
                <a:solidFill>
                  <a:srgbClr val="10151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1036</a:t>
            </a:r>
            <a:endParaRPr sz="1000">
              <a:solidFill>
                <a:srgbClr val="10151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Google Shape;126;p25"/>
          <p:cNvSpPr txBox="1"/>
          <p:nvPr/>
        </p:nvSpPr>
        <p:spPr>
          <a:xfrm>
            <a:off x="3116658" y="3941574"/>
            <a:ext cx="5676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000">
                <a:solidFill>
                  <a:srgbClr val="10151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3671</a:t>
            </a:r>
            <a:endParaRPr sz="1000">
              <a:solidFill>
                <a:srgbClr val="10151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p25"/>
          <p:cNvSpPr txBox="1"/>
          <p:nvPr/>
        </p:nvSpPr>
        <p:spPr>
          <a:xfrm>
            <a:off x="4076219" y="3941574"/>
            <a:ext cx="6126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000">
                <a:solidFill>
                  <a:srgbClr val="10151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54.6K</a:t>
            </a:r>
            <a:endParaRPr sz="1000">
              <a:solidFill>
                <a:srgbClr val="10151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8" name="Google Shape;128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34203" y="3985394"/>
            <a:ext cx="142013" cy="139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/>
        </p:nvSpPr>
        <p:spPr>
          <a:xfrm>
            <a:off x="1880824" y="1384975"/>
            <a:ext cx="14097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74797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@twitter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Google Shape;134;p26"/>
          <p:cNvSpPr txBox="1"/>
          <p:nvPr/>
        </p:nvSpPr>
        <p:spPr>
          <a:xfrm>
            <a:off x="1880825" y="999425"/>
            <a:ext cx="4786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10151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Methods</a:t>
            </a:r>
            <a:r>
              <a:rPr lang="en-GB" sz="2700">
                <a:solidFill>
                  <a:srgbClr val="10151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Twitter Timeline</a:t>
            </a:r>
            <a:endParaRPr sz="2700">
              <a:solidFill>
                <a:srgbClr val="10151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" name="Google Shape;135;p26"/>
          <p:cNvSpPr/>
          <p:nvPr/>
        </p:nvSpPr>
        <p:spPr>
          <a:xfrm>
            <a:off x="8022825" y="1204221"/>
            <a:ext cx="178200" cy="33542"/>
          </a:xfrm>
          <a:custGeom>
            <a:rect b="b" l="l" r="r" t="t"/>
            <a:pathLst>
              <a:path extrusionOk="0" h="19126" w="101614">
                <a:moveTo>
                  <a:pt x="92051" y="0"/>
                </a:moveTo>
                <a:cubicBezTo>
                  <a:pt x="97332" y="0"/>
                  <a:pt x="101614" y="4282"/>
                  <a:pt x="101614" y="9563"/>
                </a:cubicBezTo>
                <a:cubicBezTo>
                  <a:pt x="101614" y="14844"/>
                  <a:pt x="97332" y="19126"/>
                  <a:pt x="92051" y="19126"/>
                </a:cubicBezTo>
                <a:cubicBezTo>
                  <a:pt x="86770" y="19126"/>
                  <a:pt x="82488" y="14844"/>
                  <a:pt x="82488" y="9563"/>
                </a:cubicBezTo>
                <a:cubicBezTo>
                  <a:pt x="82488" y="4282"/>
                  <a:pt x="86770" y="0"/>
                  <a:pt x="92051" y="0"/>
                </a:cubicBezTo>
                <a:close/>
                <a:moveTo>
                  <a:pt x="51508" y="0"/>
                </a:moveTo>
                <a:cubicBezTo>
                  <a:pt x="56789" y="0"/>
                  <a:pt x="61071" y="4282"/>
                  <a:pt x="61071" y="9563"/>
                </a:cubicBezTo>
                <a:cubicBezTo>
                  <a:pt x="61071" y="14844"/>
                  <a:pt x="56789" y="19126"/>
                  <a:pt x="51508" y="19126"/>
                </a:cubicBezTo>
                <a:cubicBezTo>
                  <a:pt x="46227" y="19126"/>
                  <a:pt x="41945" y="14844"/>
                  <a:pt x="41945" y="9563"/>
                </a:cubicBezTo>
                <a:cubicBezTo>
                  <a:pt x="41945" y="4282"/>
                  <a:pt x="46227" y="0"/>
                  <a:pt x="51508" y="0"/>
                </a:cubicBezTo>
                <a:close/>
                <a:moveTo>
                  <a:pt x="9563" y="0"/>
                </a:moveTo>
                <a:cubicBezTo>
                  <a:pt x="14844" y="0"/>
                  <a:pt x="19126" y="4282"/>
                  <a:pt x="19126" y="9563"/>
                </a:cubicBezTo>
                <a:cubicBezTo>
                  <a:pt x="19126" y="14844"/>
                  <a:pt x="14844" y="19126"/>
                  <a:pt x="9563" y="19126"/>
                </a:cubicBezTo>
                <a:cubicBezTo>
                  <a:pt x="4282" y="19126"/>
                  <a:pt x="0" y="14844"/>
                  <a:pt x="0" y="9563"/>
                </a:cubicBezTo>
                <a:cubicBezTo>
                  <a:pt x="0" y="4282"/>
                  <a:pt x="4282" y="0"/>
                  <a:pt x="9563" y="0"/>
                </a:cubicBezTo>
                <a:close/>
              </a:path>
            </a:pathLst>
          </a:custGeom>
          <a:solidFill>
            <a:srgbClr val="74797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6"/>
          <p:cNvSpPr txBox="1"/>
          <p:nvPr/>
        </p:nvSpPr>
        <p:spPr>
          <a:xfrm>
            <a:off x="1909401" y="1854723"/>
            <a:ext cx="62916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2012-2020</a:t>
            </a:r>
            <a:endParaRPr sz="1200">
              <a:solidFill>
                <a:srgbClr val="2A2A2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#USElection, #Election2016, #Election2018, #Election2020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p26"/>
          <p:cNvSpPr txBox="1"/>
          <p:nvPr/>
        </p:nvSpPr>
        <p:spPr>
          <a:xfrm>
            <a:off x="519550" y="1909925"/>
            <a:ext cx="1197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1D9B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Data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Google Shape;138;p26"/>
          <p:cNvSpPr txBox="1"/>
          <p:nvPr/>
        </p:nvSpPr>
        <p:spPr>
          <a:xfrm>
            <a:off x="1909400" y="2623250"/>
            <a:ext cx="71922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b="1" lang="en-GB" sz="120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sentiment analysis </a:t>
            </a:r>
            <a:r>
              <a:rPr lang="en-GB" sz="120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models:</a:t>
            </a:r>
            <a:r>
              <a:rPr b="1" lang="en-GB" sz="120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20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VADER and LIWC</a:t>
            </a:r>
            <a:endParaRPr sz="1200">
              <a:solidFill>
                <a:srgbClr val="2A2A2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Sentiment analysis: </a:t>
            </a:r>
            <a:r>
              <a:rPr lang="en-GB" sz="120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quantifying </a:t>
            </a:r>
            <a:r>
              <a:rPr lang="en-GB" sz="120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emotions</a:t>
            </a:r>
            <a:r>
              <a:rPr lang="en-GB" sz="120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expressed in text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p26"/>
          <p:cNvSpPr txBox="1"/>
          <p:nvPr/>
        </p:nvSpPr>
        <p:spPr>
          <a:xfrm>
            <a:off x="519550" y="2688975"/>
            <a:ext cx="1197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1D9B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Analysis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Google Shape;140;p26"/>
          <p:cNvSpPr txBox="1"/>
          <p:nvPr/>
        </p:nvSpPr>
        <p:spPr>
          <a:xfrm>
            <a:off x="1909400" y="3467975"/>
            <a:ext cx="67881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Line, dot, box plots, pie charts</a:t>
            </a:r>
            <a:endParaRPr sz="1200">
              <a:solidFill>
                <a:srgbClr val="2A2A2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Look for patterns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1" name="Google Shape;141;p26"/>
          <p:cNvSpPr txBox="1"/>
          <p:nvPr/>
        </p:nvSpPr>
        <p:spPr>
          <a:xfrm>
            <a:off x="1880825" y="4312700"/>
            <a:ext cx="70287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Cross Reference with Election Events</a:t>
            </a:r>
            <a:endParaRPr sz="1200">
              <a:solidFill>
                <a:srgbClr val="2A2A2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can we learn?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" name="Google Shape;142;p26"/>
          <p:cNvSpPr txBox="1"/>
          <p:nvPr/>
        </p:nvSpPr>
        <p:spPr>
          <a:xfrm>
            <a:off x="519550" y="4364275"/>
            <a:ext cx="1197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1D9B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Interpretation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A picture containing person, person, wall&#10;&#10;Description automatically generated" id="143" name="Google Shape;143;p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1132" y="371475"/>
            <a:ext cx="560700" cy="5607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144" name="Google Shape;144;p26"/>
          <p:cNvCxnSpPr/>
          <p:nvPr/>
        </p:nvCxnSpPr>
        <p:spPr>
          <a:xfrm rot="10800000">
            <a:off x="269525" y="2437600"/>
            <a:ext cx="6321000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5" name="Google Shape;145;p26" title="orange.jpg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11372" l="0" r="0" t="11372"/>
          <a:stretch/>
        </p:blipFill>
        <p:spPr>
          <a:xfrm>
            <a:off x="1921432" y="372675"/>
            <a:ext cx="560700" cy="560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6" name="Google Shape;146;p26"/>
          <p:cNvSpPr txBox="1"/>
          <p:nvPr/>
        </p:nvSpPr>
        <p:spPr>
          <a:xfrm>
            <a:off x="519550" y="3526625"/>
            <a:ext cx="1197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1D9B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Visualization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47" name="Google Shape;147;p26"/>
          <p:cNvCxnSpPr/>
          <p:nvPr/>
        </p:nvCxnSpPr>
        <p:spPr>
          <a:xfrm>
            <a:off x="1845648" y="-249785"/>
            <a:ext cx="0" cy="54951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" name="Google Shape;148;p26"/>
          <p:cNvCxnSpPr/>
          <p:nvPr/>
        </p:nvCxnSpPr>
        <p:spPr>
          <a:xfrm rot="10800000">
            <a:off x="269575" y="3275800"/>
            <a:ext cx="6340200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26"/>
          <p:cNvCxnSpPr/>
          <p:nvPr/>
        </p:nvCxnSpPr>
        <p:spPr>
          <a:xfrm rot="10800000">
            <a:off x="269550" y="4114000"/>
            <a:ext cx="6330600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26"/>
          <p:cNvCxnSpPr/>
          <p:nvPr/>
        </p:nvCxnSpPr>
        <p:spPr>
          <a:xfrm>
            <a:off x="266223" y="-249785"/>
            <a:ext cx="0" cy="54951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" name="Google Shape;151;p26"/>
          <p:cNvCxnSpPr/>
          <p:nvPr/>
        </p:nvCxnSpPr>
        <p:spPr>
          <a:xfrm>
            <a:off x="6596998" y="-10"/>
            <a:ext cx="0" cy="54951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" name="Google Shape;152;p26"/>
          <p:cNvCxnSpPr/>
          <p:nvPr/>
        </p:nvCxnSpPr>
        <p:spPr>
          <a:xfrm rot="10800000">
            <a:off x="269525" y="1751800"/>
            <a:ext cx="6321000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/>
        </p:nvSpPr>
        <p:spPr>
          <a:xfrm>
            <a:off x="2502152" y="1505775"/>
            <a:ext cx="8718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74797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@anonymous</a:t>
            </a:r>
            <a:endParaRPr sz="800">
              <a:solidFill>
                <a:srgbClr val="74797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Google Shape;158;p27"/>
          <p:cNvSpPr txBox="1"/>
          <p:nvPr/>
        </p:nvSpPr>
        <p:spPr>
          <a:xfrm>
            <a:off x="1786318" y="1505775"/>
            <a:ext cx="8700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10151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Anonymous</a:t>
            </a:r>
            <a:endParaRPr sz="800">
              <a:solidFill>
                <a:srgbClr val="10151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" name="Google Shape;159;p27"/>
          <p:cNvSpPr txBox="1"/>
          <p:nvPr/>
        </p:nvSpPr>
        <p:spPr>
          <a:xfrm>
            <a:off x="2492358" y="2567395"/>
            <a:ext cx="10626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74797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@anonymous</a:t>
            </a:r>
            <a:endParaRPr sz="800">
              <a:solidFill>
                <a:srgbClr val="74797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Google Shape;160;p27"/>
          <p:cNvSpPr txBox="1"/>
          <p:nvPr/>
        </p:nvSpPr>
        <p:spPr>
          <a:xfrm flipH="1">
            <a:off x="1814348" y="2567409"/>
            <a:ext cx="14814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10151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Anonymous</a:t>
            </a:r>
            <a:endParaRPr sz="800">
              <a:solidFill>
                <a:srgbClr val="10151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1" name="Google Shape;161;p27"/>
          <p:cNvSpPr txBox="1"/>
          <p:nvPr/>
        </p:nvSpPr>
        <p:spPr>
          <a:xfrm>
            <a:off x="3287096" y="1505775"/>
            <a:ext cx="12039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74797E"/>
              </a:buClr>
              <a:buSzPts val="800"/>
              <a:buFont typeface="Helvetica Neue"/>
              <a:buChar char="•"/>
            </a:pPr>
            <a:r>
              <a:rPr lang="en-GB" sz="800">
                <a:solidFill>
                  <a:srgbClr val="74797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 2020</a:t>
            </a:r>
            <a:endParaRPr sz="800">
              <a:solidFill>
                <a:srgbClr val="74797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2" name="Google Shape;162;p27"/>
          <p:cNvSpPr txBox="1"/>
          <p:nvPr/>
        </p:nvSpPr>
        <p:spPr>
          <a:xfrm>
            <a:off x="3315455" y="2567424"/>
            <a:ext cx="10626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74797E"/>
              </a:buClr>
              <a:buSzPts val="800"/>
              <a:buFont typeface="Helvetica Neue"/>
              <a:buChar char="•"/>
            </a:pPr>
            <a:r>
              <a:rPr lang="en-GB" sz="800">
                <a:solidFill>
                  <a:srgbClr val="74797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 2020</a:t>
            </a:r>
            <a:endParaRPr sz="800">
              <a:solidFill>
                <a:srgbClr val="74797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3" name="Google Shape;163;p27"/>
          <p:cNvSpPr txBox="1"/>
          <p:nvPr/>
        </p:nvSpPr>
        <p:spPr>
          <a:xfrm>
            <a:off x="1791818" y="2153270"/>
            <a:ext cx="8175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1D9B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Show this thread</a:t>
            </a:r>
            <a:endParaRPr sz="600">
              <a:solidFill>
                <a:srgbClr val="1D9B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27"/>
          <p:cNvSpPr txBox="1"/>
          <p:nvPr/>
        </p:nvSpPr>
        <p:spPr>
          <a:xfrm>
            <a:off x="1831635" y="2770503"/>
            <a:ext cx="314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10151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just joy here. joy and enormous relief #georgia #uselection</a:t>
            </a:r>
            <a:endParaRPr b="1" sz="900">
              <a:solidFill>
                <a:srgbClr val="10151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5" name="Google Shape;165;p27"/>
          <p:cNvSpPr txBox="1"/>
          <p:nvPr/>
        </p:nvSpPr>
        <p:spPr>
          <a:xfrm>
            <a:off x="1749628" y="557700"/>
            <a:ext cx="18054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74797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What’s happening?</a:t>
            </a:r>
            <a:endParaRPr sz="800">
              <a:solidFill>
                <a:srgbClr val="74797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6" name="Google Shape;166;p27"/>
          <p:cNvSpPr txBox="1"/>
          <p:nvPr/>
        </p:nvSpPr>
        <p:spPr>
          <a:xfrm>
            <a:off x="1419225" y="226082"/>
            <a:ext cx="4392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rgbClr val="10151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</a:t>
            </a:r>
            <a:endParaRPr b="1" sz="800">
              <a:solidFill>
                <a:srgbClr val="10151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7" name="Google Shape;167;p27"/>
          <p:cNvSpPr txBox="1"/>
          <p:nvPr/>
        </p:nvSpPr>
        <p:spPr>
          <a:xfrm>
            <a:off x="328136" y="538589"/>
            <a:ext cx="4305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CC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</a:t>
            </a:r>
            <a:endParaRPr sz="800">
              <a:solidFill>
                <a:srgbClr val="CCCCC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Google Shape;168;p27"/>
          <p:cNvSpPr txBox="1"/>
          <p:nvPr/>
        </p:nvSpPr>
        <p:spPr>
          <a:xfrm>
            <a:off x="328136" y="845350"/>
            <a:ext cx="4980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CC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Explore</a:t>
            </a:r>
            <a:endParaRPr sz="800">
              <a:solidFill>
                <a:srgbClr val="CCCCC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" name="Google Shape;169;p27"/>
          <p:cNvSpPr txBox="1"/>
          <p:nvPr/>
        </p:nvSpPr>
        <p:spPr>
          <a:xfrm>
            <a:off x="328136" y="1154492"/>
            <a:ext cx="7566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CC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Notifications</a:t>
            </a:r>
            <a:endParaRPr sz="800">
              <a:solidFill>
                <a:srgbClr val="CCCCC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0" name="Google Shape;170;p27"/>
          <p:cNvSpPr txBox="1"/>
          <p:nvPr/>
        </p:nvSpPr>
        <p:spPr>
          <a:xfrm>
            <a:off x="328136" y="1462204"/>
            <a:ext cx="6051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CC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Messages</a:t>
            </a:r>
            <a:endParaRPr sz="800">
              <a:solidFill>
                <a:srgbClr val="CCCCC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Google Shape;171;p27"/>
          <p:cNvSpPr txBox="1"/>
          <p:nvPr/>
        </p:nvSpPr>
        <p:spPr>
          <a:xfrm>
            <a:off x="328136" y="1768966"/>
            <a:ext cx="6747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CC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Bookmarks</a:t>
            </a:r>
            <a:endParaRPr sz="800">
              <a:solidFill>
                <a:srgbClr val="CCCCC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27"/>
          <p:cNvSpPr txBox="1"/>
          <p:nvPr/>
        </p:nvSpPr>
        <p:spPr>
          <a:xfrm>
            <a:off x="328120" y="2078100"/>
            <a:ext cx="5232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CC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Lists</a:t>
            </a:r>
            <a:endParaRPr sz="800">
              <a:solidFill>
                <a:srgbClr val="CCCCC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27"/>
          <p:cNvSpPr txBox="1"/>
          <p:nvPr/>
        </p:nvSpPr>
        <p:spPr>
          <a:xfrm>
            <a:off x="328136" y="2383439"/>
            <a:ext cx="4512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CC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Profile</a:t>
            </a:r>
            <a:endParaRPr sz="800">
              <a:solidFill>
                <a:srgbClr val="CCCCC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" name="Google Shape;174;p27"/>
          <p:cNvSpPr txBox="1"/>
          <p:nvPr/>
        </p:nvSpPr>
        <p:spPr>
          <a:xfrm>
            <a:off x="328118" y="2692575"/>
            <a:ext cx="5796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CC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Lists</a:t>
            </a:r>
            <a:endParaRPr sz="800">
              <a:solidFill>
                <a:srgbClr val="CCCCC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5" name="Google Shape;175;p27"/>
          <p:cNvSpPr/>
          <p:nvPr/>
        </p:nvSpPr>
        <p:spPr>
          <a:xfrm>
            <a:off x="80963" y="3052763"/>
            <a:ext cx="1193100" cy="269100"/>
          </a:xfrm>
          <a:prstGeom prst="roundRect">
            <a:avLst>
              <a:gd fmla="val 50000" name="adj"/>
            </a:avLst>
          </a:prstGeom>
          <a:solidFill>
            <a:srgbClr val="1D9BF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7"/>
          <p:cNvSpPr txBox="1"/>
          <p:nvPr/>
        </p:nvSpPr>
        <p:spPr>
          <a:xfrm>
            <a:off x="396678" y="3098800"/>
            <a:ext cx="5376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Tweet</a:t>
            </a:r>
            <a:endParaRPr b="1" sz="7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Google Shape;177;p27"/>
          <p:cNvSpPr/>
          <p:nvPr/>
        </p:nvSpPr>
        <p:spPr>
          <a:xfrm>
            <a:off x="4060627" y="864448"/>
            <a:ext cx="398700" cy="184800"/>
          </a:xfrm>
          <a:prstGeom prst="roundRect">
            <a:avLst>
              <a:gd fmla="val 50000" name="adj"/>
            </a:avLst>
          </a:prstGeom>
          <a:solidFill>
            <a:srgbClr val="8ECDF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4067495" y="870225"/>
            <a:ext cx="620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Tweet</a:t>
            </a:r>
            <a:endParaRPr b="1" sz="7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9" name="Google Shape;179;p27"/>
          <p:cNvSpPr/>
          <p:nvPr/>
        </p:nvSpPr>
        <p:spPr>
          <a:xfrm>
            <a:off x="159296" y="581012"/>
            <a:ext cx="126707" cy="114190"/>
          </a:xfrm>
          <a:custGeom>
            <a:rect b="b" l="l" r="r" t="t"/>
            <a:pathLst>
              <a:path extrusionOk="0" h="152254" w="168943">
                <a:moveTo>
                  <a:pt x="163359" y="47585"/>
                </a:moveTo>
                <a:cubicBezTo>
                  <a:pt x="139118" y="32338"/>
                  <a:pt x="114829" y="17091"/>
                  <a:pt x="90684" y="1700"/>
                </a:cubicBezTo>
                <a:cubicBezTo>
                  <a:pt x="85634" y="-1522"/>
                  <a:pt x="81883" y="353"/>
                  <a:pt x="77650" y="3047"/>
                </a:cubicBezTo>
                <a:cubicBezTo>
                  <a:pt x="54083" y="17909"/>
                  <a:pt x="30419" y="32579"/>
                  <a:pt x="6755" y="47296"/>
                </a:cubicBezTo>
                <a:cubicBezTo>
                  <a:pt x="310" y="51336"/>
                  <a:pt x="-3826" y="59417"/>
                  <a:pt x="5264" y="60379"/>
                </a:cubicBezTo>
                <a:cubicBezTo>
                  <a:pt x="25128" y="62399"/>
                  <a:pt x="17529" y="75962"/>
                  <a:pt x="17721" y="85052"/>
                </a:cubicBezTo>
                <a:cubicBezTo>
                  <a:pt x="19260" y="155130"/>
                  <a:pt x="6274" y="152773"/>
                  <a:pt x="84432" y="152052"/>
                </a:cubicBezTo>
                <a:cubicBezTo>
                  <a:pt x="159271" y="151811"/>
                  <a:pt x="152634" y="156813"/>
                  <a:pt x="153355" y="83561"/>
                </a:cubicBezTo>
                <a:cubicBezTo>
                  <a:pt x="153451" y="74519"/>
                  <a:pt x="148064" y="62832"/>
                  <a:pt x="164658" y="59753"/>
                </a:cubicBezTo>
                <a:cubicBezTo>
                  <a:pt x="171536" y="58503"/>
                  <a:pt x="169419" y="51336"/>
                  <a:pt x="163359" y="47585"/>
                </a:cubicBezTo>
                <a:close/>
                <a:moveTo>
                  <a:pt x="82652" y="110400"/>
                </a:moveTo>
                <a:cubicBezTo>
                  <a:pt x="68127" y="107658"/>
                  <a:pt x="57882" y="99337"/>
                  <a:pt x="58363" y="82263"/>
                </a:cubicBezTo>
                <a:cubicBezTo>
                  <a:pt x="58892" y="66150"/>
                  <a:pt x="70051" y="57252"/>
                  <a:pt x="84336" y="56819"/>
                </a:cubicBezTo>
                <a:cubicBezTo>
                  <a:pt x="100689" y="56339"/>
                  <a:pt x="111174" y="67930"/>
                  <a:pt x="111414" y="83898"/>
                </a:cubicBezTo>
                <a:cubicBezTo>
                  <a:pt x="111655" y="100395"/>
                  <a:pt x="100737" y="109245"/>
                  <a:pt x="82652" y="110400"/>
                </a:cubicBezTo>
                <a:close/>
              </a:path>
            </a:pathLst>
          </a:custGeom>
          <a:solidFill>
            <a:srgbClr val="10151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7"/>
          <p:cNvSpPr/>
          <p:nvPr/>
        </p:nvSpPr>
        <p:spPr>
          <a:xfrm>
            <a:off x="166413" y="1512521"/>
            <a:ext cx="113564" cy="102208"/>
          </a:xfrm>
          <a:custGeom>
            <a:rect b="b" l="l" r="r" t="t"/>
            <a:pathLst>
              <a:path extrusionOk="0" h="136277" w="151418">
                <a:moveTo>
                  <a:pt x="150937" y="27045"/>
                </a:moveTo>
                <a:cubicBezTo>
                  <a:pt x="150456" y="9249"/>
                  <a:pt x="141846" y="-899"/>
                  <a:pt x="122367" y="63"/>
                </a:cubicBezTo>
                <a:cubicBezTo>
                  <a:pt x="106495" y="880"/>
                  <a:pt x="90575" y="255"/>
                  <a:pt x="74655" y="255"/>
                </a:cubicBezTo>
                <a:lnTo>
                  <a:pt x="74655" y="399"/>
                </a:lnTo>
                <a:cubicBezTo>
                  <a:pt x="59552" y="399"/>
                  <a:pt x="44354" y="1313"/>
                  <a:pt x="29299" y="207"/>
                </a:cubicBezTo>
                <a:cubicBezTo>
                  <a:pt x="8377" y="-1380"/>
                  <a:pt x="249" y="9009"/>
                  <a:pt x="152" y="28248"/>
                </a:cubicBezTo>
                <a:cubicBezTo>
                  <a:pt x="56" y="55374"/>
                  <a:pt x="441" y="82501"/>
                  <a:pt x="8" y="109580"/>
                </a:cubicBezTo>
                <a:cubicBezTo>
                  <a:pt x="-281" y="127424"/>
                  <a:pt x="7175" y="136178"/>
                  <a:pt x="25500" y="136033"/>
                </a:cubicBezTo>
                <a:cubicBezTo>
                  <a:pt x="58109" y="135745"/>
                  <a:pt x="90719" y="135889"/>
                  <a:pt x="123329" y="136274"/>
                </a:cubicBezTo>
                <a:cubicBezTo>
                  <a:pt x="142520" y="136514"/>
                  <a:pt x="151033" y="126462"/>
                  <a:pt x="151177" y="108377"/>
                </a:cubicBezTo>
                <a:cubicBezTo>
                  <a:pt x="151466" y="81299"/>
                  <a:pt x="151610" y="54172"/>
                  <a:pt x="150937" y="27045"/>
                </a:cubicBezTo>
                <a:close/>
                <a:moveTo>
                  <a:pt x="90190" y="122326"/>
                </a:moveTo>
                <a:cubicBezTo>
                  <a:pt x="84611" y="122374"/>
                  <a:pt x="79032" y="122326"/>
                  <a:pt x="73452" y="122326"/>
                </a:cubicBezTo>
                <a:cubicBezTo>
                  <a:pt x="69508" y="122277"/>
                  <a:pt x="65516" y="122326"/>
                  <a:pt x="61524" y="122277"/>
                </a:cubicBezTo>
                <a:cubicBezTo>
                  <a:pt x="10205" y="121748"/>
                  <a:pt x="10541" y="121748"/>
                  <a:pt x="14293" y="70381"/>
                </a:cubicBezTo>
                <a:cubicBezTo>
                  <a:pt x="15111" y="59126"/>
                  <a:pt x="18044" y="55759"/>
                  <a:pt x="28289" y="61098"/>
                </a:cubicBezTo>
                <a:cubicBezTo>
                  <a:pt x="29684" y="61819"/>
                  <a:pt x="31175" y="62493"/>
                  <a:pt x="32377" y="63455"/>
                </a:cubicBezTo>
                <a:cubicBezTo>
                  <a:pt x="61332" y="86109"/>
                  <a:pt x="89998" y="82405"/>
                  <a:pt x="118808" y="63070"/>
                </a:cubicBezTo>
                <a:cubicBezTo>
                  <a:pt x="132371" y="53932"/>
                  <a:pt x="137470" y="56962"/>
                  <a:pt x="137518" y="74229"/>
                </a:cubicBezTo>
                <a:cubicBezTo>
                  <a:pt x="137710" y="122133"/>
                  <a:pt x="138383" y="122133"/>
                  <a:pt x="90190" y="122326"/>
                </a:cubicBezTo>
                <a:close/>
                <a:moveTo>
                  <a:pt x="136075" y="35462"/>
                </a:moveTo>
                <a:cubicBezTo>
                  <a:pt x="129726" y="49459"/>
                  <a:pt x="74895" y="68265"/>
                  <a:pt x="60851" y="61483"/>
                </a:cubicBezTo>
                <a:cubicBezTo>
                  <a:pt x="47961" y="55326"/>
                  <a:pt x="34927" y="49603"/>
                  <a:pt x="22085" y="43350"/>
                </a:cubicBezTo>
                <a:cubicBezTo>
                  <a:pt x="13331" y="39021"/>
                  <a:pt x="13523" y="30749"/>
                  <a:pt x="14197" y="22668"/>
                </a:cubicBezTo>
                <a:cubicBezTo>
                  <a:pt x="15111" y="12183"/>
                  <a:pt x="23095" y="13145"/>
                  <a:pt x="30213" y="13097"/>
                </a:cubicBezTo>
                <a:cubicBezTo>
                  <a:pt x="59648" y="13049"/>
                  <a:pt x="89132" y="13338"/>
                  <a:pt x="118567" y="13001"/>
                </a:cubicBezTo>
                <a:cubicBezTo>
                  <a:pt x="129678" y="12905"/>
                  <a:pt x="137229" y="15935"/>
                  <a:pt x="137710" y="28921"/>
                </a:cubicBezTo>
                <a:cubicBezTo>
                  <a:pt x="137229" y="30893"/>
                  <a:pt x="137037" y="33346"/>
                  <a:pt x="136075" y="35462"/>
                </a:cubicBezTo>
                <a:close/>
              </a:path>
            </a:pathLst>
          </a:custGeom>
          <a:solidFill>
            <a:srgbClr val="10151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7"/>
          <p:cNvSpPr/>
          <p:nvPr/>
        </p:nvSpPr>
        <p:spPr>
          <a:xfrm>
            <a:off x="177633" y="1812720"/>
            <a:ext cx="90150" cy="118870"/>
          </a:xfrm>
          <a:custGeom>
            <a:rect b="b" l="l" r="r" t="t"/>
            <a:pathLst>
              <a:path extrusionOk="0" h="158493" w="120200">
                <a:moveTo>
                  <a:pt x="120200" y="26852"/>
                </a:moveTo>
                <a:cubicBezTo>
                  <a:pt x="120296" y="7517"/>
                  <a:pt x="110629" y="-371"/>
                  <a:pt x="92015" y="13"/>
                </a:cubicBezTo>
                <a:cubicBezTo>
                  <a:pt x="72103" y="398"/>
                  <a:pt x="52191" y="350"/>
                  <a:pt x="32279" y="13"/>
                </a:cubicBezTo>
                <a:cubicBezTo>
                  <a:pt x="10875" y="-323"/>
                  <a:pt x="-283" y="8719"/>
                  <a:pt x="5" y="31324"/>
                </a:cubicBezTo>
                <a:cubicBezTo>
                  <a:pt x="486" y="72015"/>
                  <a:pt x="150" y="112705"/>
                  <a:pt x="150" y="158253"/>
                </a:cubicBezTo>
                <a:cubicBezTo>
                  <a:pt x="18763" y="145122"/>
                  <a:pt x="34347" y="135647"/>
                  <a:pt x="48006" y="123911"/>
                </a:cubicBezTo>
                <a:cubicBezTo>
                  <a:pt x="57241" y="115975"/>
                  <a:pt x="63109" y="116072"/>
                  <a:pt x="72199" y="123479"/>
                </a:cubicBezTo>
                <a:cubicBezTo>
                  <a:pt x="86580" y="135166"/>
                  <a:pt x="102164" y="145459"/>
                  <a:pt x="120152" y="158493"/>
                </a:cubicBezTo>
                <a:cubicBezTo>
                  <a:pt x="120152" y="111358"/>
                  <a:pt x="120008" y="69129"/>
                  <a:pt x="120200" y="26852"/>
                </a:cubicBezTo>
                <a:close/>
                <a:moveTo>
                  <a:pt x="105723" y="85386"/>
                </a:moveTo>
                <a:cubicBezTo>
                  <a:pt x="106444" y="98949"/>
                  <a:pt x="105867" y="112512"/>
                  <a:pt x="105867" y="134878"/>
                </a:cubicBezTo>
                <a:cubicBezTo>
                  <a:pt x="73835" y="95678"/>
                  <a:pt x="44495" y="95534"/>
                  <a:pt x="14242" y="137186"/>
                </a:cubicBezTo>
                <a:cubicBezTo>
                  <a:pt x="14242" y="94909"/>
                  <a:pt x="14531" y="62395"/>
                  <a:pt x="14050" y="29834"/>
                </a:cubicBezTo>
                <a:cubicBezTo>
                  <a:pt x="13906" y="18579"/>
                  <a:pt x="17705" y="13240"/>
                  <a:pt x="29200" y="14539"/>
                </a:cubicBezTo>
                <a:cubicBezTo>
                  <a:pt x="30018" y="14635"/>
                  <a:pt x="30788" y="14539"/>
                  <a:pt x="31605" y="14587"/>
                </a:cubicBezTo>
                <a:cubicBezTo>
                  <a:pt x="55317" y="15837"/>
                  <a:pt x="85282" y="4727"/>
                  <a:pt x="101058" y="18675"/>
                </a:cubicBezTo>
                <a:cubicBezTo>
                  <a:pt x="116208" y="32190"/>
                  <a:pt x="104472" y="62540"/>
                  <a:pt x="105723" y="85386"/>
                </a:cubicBezTo>
                <a:close/>
              </a:path>
            </a:pathLst>
          </a:custGeom>
          <a:solidFill>
            <a:srgbClr val="10151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7"/>
          <p:cNvSpPr/>
          <p:nvPr/>
        </p:nvSpPr>
        <p:spPr>
          <a:xfrm>
            <a:off x="169160" y="894296"/>
            <a:ext cx="108209" cy="106231"/>
          </a:xfrm>
          <a:custGeom>
            <a:rect b="b" l="l" r="r" t="t"/>
            <a:pathLst>
              <a:path extrusionOk="0" h="141641" w="144279">
                <a:moveTo>
                  <a:pt x="133038" y="45575"/>
                </a:moveTo>
                <a:cubicBezTo>
                  <a:pt x="137655" y="44613"/>
                  <a:pt x="143860" y="44805"/>
                  <a:pt x="144244" y="39178"/>
                </a:cubicBezTo>
                <a:cubicBezTo>
                  <a:pt x="144870" y="30665"/>
                  <a:pt x="137030" y="31338"/>
                  <a:pt x="132268" y="32252"/>
                </a:cubicBezTo>
                <a:cubicBezTo>
                  <a:pt x="115338" y="35474"/>
                  <a:pt x="113799" y="27057"/>
                  <a:pt x="116156" y="13638"/>
                </a:cubicBezTo>
                <a:cubicBezTo>
                  <a:pt x="116973" y="9021"/>
                  <a:pt x="120003" y="1422"/>
                  <a:pt x="111442" y="171"/>
                </a:cubicBezTo>
                <a:cubicBezTo>
                  <a:pt x="101582" y="-1272"/>
                  <a:pt x="101727" y="6712"/>
                  <a:pt x="102304" y="12821"/>
                </a:cubicBezTo>
                <a:cubicBezTo>
                  <a:pt x="105141" y="42064"/>
                  <a:pt x="83546" y="29991"/>
                  <a:pt x="70319" y="32252"/>
                </a:cubicBezTo>
                <a:cubicBezTo>
                  <a:pt x="52571" y="35282"/>
                  <a:pt x="53052" y="24701"/>
                  <a:pt x="54688" y="12340"/>
                </a:cubicBezTo>
                <a:cubicBezTo>
                  <a:pt x="55265" y="8107"/>
                  <a:pt x="56660" y="1710"/>
                  <a:pt x="50455" y="363"/>
                </a:cubicBezTo>
                <a:cubicBezTo>
                  <a:pt x="42423" y="-1368"/>
                  <a:pt x="40980" y="5750"/>
                  <a:pt x="41317" y="10945"/>
                </a:cubicBezTo>
                <a:cubicBezTo>
                  <a:pt x="42567" y="29077"/>
                  <a:pt x="34343" y="35330"/>
                  <a:pt x="17172" y="32877"/>
                </a:cubicBezTo>
                <a:cubicBezTo>
                  <a:pt x="12987" y="32300"/>
                  <a:pt x="6542" y="31627"/>
                  <a:pt x="6735" y="38793"/>
                </a:cubicBezTo>
                <a:cubicBezTo>
                  <a:pt x="6927" y="45479"/>
                  <a:pt x="13035" y="45334"/>
                  <a:pt x="17460" y="44901"/>
                </a:cubicBezTo>
                <a:cubicBezTo>
                  <a:pt x="33573" y="43458"/>
                  <a:pt x="42663" y="47787"/>
                  <a:pt x="36844" y="64236"/>
                </a:cubicBezTo>
                <a:cubicBezTo>
                  <a:pt x="35401" y="82932"/>
                  <a:pt x="26711" y="93335"/>
                  <a:pt x="10775" y="95451"/>
                </a:cubicBezTo>
                <a:cubicBezTo>
                  <a:pt x="6302" y="96029"/>
                  <a:pt x="97" y="94730"/>
                  <a:pt x="1" y="101512"/>
                </a:cubicBezTo>
                <a:cubicBezTo>
                  <a:pt x="-95" y="108871"/>
                  <a:pt x="5773" y="110506"/>
                  <a:pt x="11737" y="109640"/>
                </a:cubicBezTo>
                <a:cubicBezTo>
                  <a:pt x="28715" y="107139"/>
                  <a:pt x="34823" y="113969"/>
                  <a:pt x="31024" y="130610"/>
                </a:cubicBezTo>
                <a:cubicBezTo>
                  <a:pt x="29918" y="135420"/>
                  <a:pt x="30447" y="141288"/>
                  <a:pt x="36603" y="141625"/>
                </a:cubicBezTo>
                <a:cubicBezTo>
                  <a:pt x="44106" y="142009"/>
                  <a:pt x="45501" y="135709"/>
                  <a:pt x="44491" y="129937"/>
                </a:cubicBezTo>
                <a:cubicBezTo>
                  <a:pt x="40739" y="107524"/>
                  <a:pt x="54688" y="108101"/>
                  <a:pt x="70223" y="108438"/>
                </a:cubicBezTo>
                <a:cubicBezTo>
                  <a:pt x="85037" y="108822"/>
                  <a:pt x="97686" y="109352"/>
                  <a:pt x="92973" y="129985"/>
                </a:cubicBezTo>
                <a:cubicBezTo>
                  <a:pt x="92107" y="133929"/>
                  <a:pt x="90328" y="140518"/>
                  <a:pt x="97542" y="141144"/>
                </a:cubicBezTo>
                <a:cubicBezTo>
                  <a:pt x="104661" y="141721"/>
                  <a:pt x="107594" y="136911"/>
                  <a:pt x="106440" y="130322"/>
                </a:cubicBezTo>
                <a:cubicBezTo>
                  <a:pt x="103410" y="113488"/>
                  <a:pt x="110336" y="107235"/>
                  <a:pt x="126881" y="109592"/>
                </a:cubicBezTo>
                <a:cubicBezTo>
                  <a:pt x="131932" y="110313"/>
                  <a:pt x="136501" y="107331"/>
                  <a:pt x="136453" y="101512"/>
                </a:cubicBezTo>
                <a:cubicBezTo>
                  <a:pt x="136453" y="94345"/>
                  <a:pt x="130585" y="95981"/>
                  <a:pt x="126064" y="95403"/>
                </a:cubicBezTo>
                <a:cubicBezTo>
                  <a:pt x="120196" y="94730"/>
                  <a:pt x="110144" y="98963"/>
                  <a:pt x="109470" y="91556"/>
                </a:cubicBezTo>
                <a:cubicBezTo>
                  <a:pt x="108268" y="78377"/>
                  <a:pt x="109951" y="64477"/>
                  <a:pt x="112789" y="51395"/>
                </a:cubicBezTo>
                <a:cubicBezTo>
                  <a:pt x="115290" y="39851"/>
                  <a:pt x="126064" y="47018"/>
                  <a:pt x="133038" y="45575"/>
                </a:cubicBezTo>
                <a:close/>
                <a:moveTo>
                  <a:pt x="67433" y="95692"/>
                </a:moveTo>
                <a:cubicBezTo>
                  <a:pt x="58054" y="96461"/>
                  <a:pt x="44539" y="98914"/>
                  <a:pt x="49205" y="79098"/>
                </a:cubicBezTo>
                <a:cubicBezTo>
                  <a:pt x="52523" y="65102"/>
                  <a:pt x="39729" y="39755"/>
                  <a:pt x="71522" y="45094"/>
                </a:cubicBezTo>
                <a:cubicBezTo>
                  <a:pt x="81622" y="46777"/>
                  <a:pt x="98745" y="37254"/>
                  <a:pt x="98600" y="59667"/>
                </a:cubicBezTo>
                <a:cubicBezTo>
                  <a:pt x="98312" y="95788"/>
                  <a:pt x="98552" y="95788"/>
                  <a:pt x="67433" y="95692"/>
                </a:cubicBezTo>
                <a:close/>
              </a:path>
            </a:pathLst>
          </a:custGeom>
          <a:solidFill>
            <a:srgbClr val="10151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7"/>
          <p:cNvSpPr/>
          <p:nvPr/>
        </p:nvSpPr>
        <p:spPr>
          <a:xfrm>
            <a:off x="201013" y="2178866"/>
            <a:ext cx="43468" cy="12592"/>
          </a:xfrm>
          <a:custGeom>
            <a:rect b="b" l="l" r="r" t="t"/>
            <a:pathLst>
              <a:path extrusionOk="0" h="16790" w="57958">
                <a:moveTo>
                  <a:pt x="57957" y="9624"/>
                </a:moveTo>
                <a:cubicBezTo>
                  <a:pt x="57813" y="22610"/>
                  <a:pt x="38382" y="12654"/>
                  <a:pt x="27945" y="16791"/>
                </a:cubicBezTo>
                <a:cubicBezTo>
                  <a:pt x="18566" y="12125"/>
                  <a:pt x="-48" y="23043"/>
                  <a:pt x="0" y="9720"/>
                </a:cubicBezTo>
                <a:cubicBezTo>
                  <a:pt x="0" y="-6536"/>
                  <a:pt x="18854" y="2554"/>
                  <a:pt x="28762" y="2362"/>
                </a:cubicBezTo>
                <a:cubicBezTo>
                  <a:pt x="38863" y="2169"/>
                  <a:pt x="58150" y="-5815"/>
                  <a:pt x="57957" y="9624"/>
                </a:cubicBezTo>
                <a:close/>
              </a:path>
            </a:pathLst>
          </a:custGeom>
          <a:solidFill>
            <a:srgbClr val="10151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7"/>
          <p:cNvSpPr/>
          <p:nvPr/>
        </p:nvSpPr>
        <p:spPr>
          <a:xfrm>
            <a:off x="200359" y="2154989"/>
            <a:ext cx="44601" cy="13924"/>
          </a:xfrm>
          <a:custGeom>
            <a:rect b="b" l="l" r="r" t="t"/>
            <a:pathLst>
              <a:path extrusionOk="0" h="18565" w="59468">
                <a:moveTo>
                  <a:pt x="59453" y="9571"/>
                </a:moveTo>
                <a:cubicBezTo>
                  <a:pt x="58780" y="24914"/>
                  <a:pt x="38772" y="9427"/>
                  <a:pt x="30740" y="18565"/>
                </a:cubicBezTo>
                <a:cubicBezTo>
                  <a:pt x="19725" y="10629"/>
                  <a:pt x="-379" y="23808"/>
                  <a:pt x="5" y="8032"/>
                </a:cubicBezTo>
                <a:cubicBezTo>
                  <a:pt x="342" y="-4858"/>
                  <a:pt x="19677" y="1827"/>
                  <a:pt x="30595" y="1635"/>
                </a:cubicBezTo>
                <a:cubicBezTo>
                  <a:pt x="41177" y="1443"/>
                  <a:pt x="60079" y="-5147"/>
                  <a:pt x="59453" y="9571"/>
                </a:cubicBezTo>
                <a:close/>
              </a:path>
            </a:pathLst>
          </a:custGeom>
          <a:solidFill>
            <a:srgbClr val="10151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7"/>
          <p:cNvSpPr/>
          <p:nvPr/>
        </p:nvSpPr>
        <p:spPr>
          <a:xfrm>
            <a:off x="172057" y="2120760"/>
            <a:ext cx="101947" cy="117197"/>
          </a:xfrm>
          <a:custGeom>
            <a:rect b="b" l="l" r="r" t="t"/>
            <a:pathLst>
              <a:path extrusionOk="0" h="156262" w="135929">
                <a:moveTo>
                  <a:pt x="111763" y="43"/>
                </a:moveTo>
                <a:cubicBezTo>
                  <a:pt x="82376" y="-101"/>
                  <a:pt x="52941" y="139"/>
                  <a:pt x="23553" y="428"/>
                </a:cubicBezTo>
                <a:cubicBezTo>
                  <a:pt x="7874" y="620"/>
                  <a:pt x="82" y="9663"/>
                  <a:pt x="34" y="24621"/>
                </a:cubicBezTo>
                <a:cubicBezTo>
                  <a:pt x="-111" y="62040"/>
                  <a:pt x="226" y="99508"/>
                  <a:pt x="707" y="136927"/>
                </a:cubicBezTo>
                <a:cubicBezTo>
                  <a:pt x="851" y="149337"/>
                  <a:pt x="7729" y="155974"/>
                  <a:pt x="20234" y="156022"/>
                </a:cubicBezTo>
                <a:cubicBezTo>
                  <a:pt x="51257" y="156166"/>
                  <a:pt x="82232" y="156455"/>
                  <a:pt x="113254" y="156070"/>
                </a:cubicBezTo>
                <a:cubicBezTo>
                  <a:pt x="128934" y="155830"/>
                  <a:pt x="135716" y="146258"/>
                  <a:pt x="135716" y="131156"/>
                </a:cubicBezTo>
                <a:lnTo>
                  <a:pt x="135716" y="80942"/>
                </a:lnTo>
                <a:lnTo>
                  <a:pt x="135908" y="80942"/>
                </a:lnTo>
                <a:cubicBezTo>
                  <a:pt x="135908" y="62617"/>
                  <a:pt x="135956" y="44292"/>
                  <a:pt x="135908" y="25967"/>
                </a:cubicBezTo>
                <a:cubicBezTo>
                  <a:pt x="135908" y="9855"/>
                  <a:pt x="128645" y="91"/>
                  <a:pt x="111763" y="43"/>
                </a:cubicBezTo>
                <a:close/>
                <a:moveTo>
                  <a:pt x="117391" y="138178"/>
                </a:moveTo>
                <a:cubicBezTo>
                  <a:pt x="105607" y="148278"/>
                  <a:pt x="79586" y="141881"/>
                  <a:pt x="59867" y="142266"/>
                </a:cubicBezTo>
                <a:cubicBezTo>
                  <a:pt x="28315" y="142843"/>
                  <a:pt x="12651" y="127068"/>
                  <a:pt x="12876" y="94939"/>
                </a:cubicBezTo>
                <a:cubicBezTo>
                  <a:pt x="13020" y="74257"/>
                  <a:pt x="13886" y="53527"/>
                  <a:pt x="12876" y="32845"/>
                </a:cubicBezTo>
                <a:cubicBezTo>
                  <a:pt x="12154" y="17983"/>
                  <a:pt x="18263" y="12885"/>
                  <a:pt x="32211" y="13222"/>
                </a:cubicBezTo>
                <a:cubicBezTo>
                  <a:pt x="56836" y="13895"/>
                  <a:pt x="81462" y="14568"/>
                  <a:pt x="106040" y="14039"/>
                </a:cubicBezTo>
                <a:cubicBezTo>
                  <a:pt x="119074" y="13751"/>
                  <a:pt x="122441" y="19426"/>
                  <a:pt x="121960" y="31258"/>
                </a:cubicBezTo>
                <a:cubicBezTo>
                  <a:pt x="121287" y="47130"/>
                  <a:pt x="121768" y="63050"/>
                  <a:pt x="121768" y="84453"/>
                </a:cubicBezTo>
                <a:cubicBezTo>
                  <a:pt x="119747" y="99315"/>
                  <a:pt x="131243" y="126346"/>
                  <a:pt x="117391" y="138178"/>
                </a:cubicBezTo>
                <a:close/>
              </a:path>
            </a:pathLst>
          </a:custGeom>
          <a:solidFill>
            <a:srgbClr val="10151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7"/>
          <p:cNvSpPr/>
          <p:nvPr/>
        </p:nvSpPr>
        <p:spPr>
          <a:xfrm>
            <a:off x="172266" y="1200201"/>
            <a:ext cx="96320" cy="113839"/>
          </a:xfrm>
          <a:custGeom>
            <a:rect b="b" l="l" r="r" t="t"/>
            <a:pathLst>
              <a:path extrusionOk="0" h="151785" w="128427">
                <a:moveTo>
                  <a:pt x="128174" y="109534"/>
                </a:moveTo>
                <a:cubicBezTo>
                  <a:pt x="125529" y="89815"/>
                  <a:pt x="124663" y="69710"/>
                  <a:pt x="120863" y="50231"/>
                </a:cubicBezTo>
                <a:cubicBezTo>
                  <a:pt x="115188" y="21132"/>
                  <a:pt x="88302" y="-704"/>
                  <a:pt x="61848" y="17"/>
                </a:cubicBezTo>
                <a:cubicBezTo>
                  <a:pt x="36694" y="691"/>
                  <a:pt x="11779" y="25653"/>
                  <a:pt x="7354" y="55233"/>
                </a:cubicBezTo>
                <a:cubicBezTo>
                  <a:pt x="5142" y="70239"/>
                  <a:pt x="3747" y="85342"/>
                  <a:pt x="1631" y="102993"/>
                </a:cubicBezTo>
                <a:cubicBezTo>
                  <a:pt x="-1592" y="113623"/>
                  <a:pt x="-1688" y="124396"/>
                  <a:pt x="17118" y="120597"/>
                </a:cubicBezTo>
                <a:cubicBezTo>
                  <a:pt x="29768" y="118000"/>
                  <a:pt x="32750" y="128196"/>
                  <a:pt x="38425" y="135555"/>
                </a:cubicBezTo>
                <a:cubicBezTo>
                  <a:pt x="54201" y="155996"/>
                  <a:pt x="71179" y="157391"/>
                  <a:pt x="87773" y="138248"/>
                </a:cubicBezTo>
                <a:cubicBezTo>
                  <a:pt x="96863" y="127811"/>
                  <a:pt x="103837" y="116941"/>
                  <a:pt x="120383" y="120308"/>
                </a:cubicBezTo>
                <a:cubicBezTo>
                  <a:pt x="127982" y="121847"/>
                  <a:pt x="129040" y="116316"/>
                  <a:pt x="128174" y="109534"/>
                </a:cubicBezTo>
                <a:close/>
                <a:moveTo>
                  <a:pt x="63387" y="137335"/>
                </a:moveTo>
                <a:cubicBezTo>
                  <a:pt x="56365" y="137479"/>
                  <a:pt x="48477" y="132669"/>
                  <a:pt x="48670" y="124974"/>
                </a:cubicBezTo>
                <a:cubicBezTo>
                  <a:pt x="48910" y="113815"/>
                  <a:pt x="59203" y="124348"/>
                  <a:pt x="62233" y="119058"/>
                </a:cubicBezTo>
                <a:cubicBezTo>
                  <a:pt x="69063" y="122617"/>
                  <a:pt x="79692" y="114344"/>
                  <a:pt x="80558" y="125118"/>
                </a:cubicBezTo>
                <a:cubicBezTo>
                  <a:pt x="81280" y="134449"/>
                  <a:pt x="70842" y="137142"/>
                  <a:pt x="63387" y="137335"/>
                </a:cubicBezTo>
                <a:close/>
                <a:moveTo>
                  <a:pt x="63580" y="106793"/>
                </a:moveTo>
                <a:cubicBezTo>
                  <a:pt x="28020" y="106538"/>
                  <a:pt x="14008" y="89189"/>
                  <a:pt x="21543" y="54752"/>
                </a:cubicBezTo>
                <a:cubicBezTo>
                  <a:pt x="27074" y="29212"/>
                  <a:pt x="44533" y="14398"/>
                  <a:pt x="68005" y="15360"/>
                </a:cubicBezTo>
                <a:cubicBezTo>
                  <a:pt x="86955" y="16082"/>
                  <a:pt x="103500" y="33397"/>
                  <a:pt x="107685" y="56772"/>
                </a:cubicBezTo>
                <a:cubicBezTo>
                  <a:pt x="113681" y="90344"/>
                  <a:pt x="98979" y="107019"/>
                  <a:pt x="63580" y="106793"/>
                </a:cubicBezTo>
                <a:close/>
              </a:path>
            </a:pathLst>
          </a:custGeom>
          <a:solidFill>
            <a:srgbClr val="10151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7"/>
          <p:cNvSpPr/>
          <p:nvPr/>
        </p:nvSpPr>
        <p:spPr>
          <a:xfrm>
            <a:off x="188960" y="2790933"/>
            <a:ext cx="13056" cy="11019"/>
          </a:xfrm>
          <a:custGeom>
            <a:rect b="b" l="l" r="r" t="t"/>
            <a:pathLst>
              <a:path extrusionOk="0" h="14692" w="17408">
                <a:moveTo>
                  <a:pt x="17081" y="9406"/>
                </a:moveTo>
                <a:cubicBezTo>
                  <a:pt x="14147" y="13494"/>
                  <a:pt x="10684" y="16284"/>
                  <a:pt x="5585" y="13686"/>
                </a:cubicBezTo>
                <a:cubicBezTo>
                  <a:pt x="2122" y="11907"/>
                  <a:pt x="-1292" y="9069"/>
                  <a:pt x="487" y="4692"/>
                </a:cubicBezTo>
                <a:cubicBezTo>
                  <a:pt x="2555" y="-454"/>
                  <a:pt x="7365" y="-695"/>
                  <a:pt x="11934" y="796"/>
                </a:cubicBezTo>
                <a:cubicBezTo>
                  <a:pt x="15878" y="2095"/>
                  <a:pt x="18331" y="4788"/>
                  <a:pt x="17081" y="9406"/>
                </a:cubicBezTo>
                <a:close/>
              </a:path>
            </a:pathLst>
          </a:custGeom>
          <a:solidFill>
            <a:srgbClr val="10151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7"/>
          <p:cNvSpPr/>
          <p:nvPr/>
        </p:nvSpPr>
        <p:spPr>
          <a:xfrm>
            <a:off x="216896" y="2789357"/>
            <a:ext cx="11639" cy="12640"/>
          </a:xfrm>
          <a:custGeom>
            <a:rect b="b" l="l" r="r" t="t"/>
            <a:pathLst>
              <a:path extrusionOk="0" h="16853" w="15519">
                <a:moveTo>
                  <a:pt x="15520" y="9728"/>
                </a:moveTo>
                <a:cubicBezTo>
                  <a:pt x="15520" y="13095"/>
                  <a:pt x="12971" y="17039"/>
                  <a:pt x="7440" y="16846"/>
                </a:cubicBezTo>
                <a:cubicBezTo>
                  <a:pt x="3496" y="16750"/>
                  <a:pt x="417" y="13720"/>
                  <a:pt x="33" y="9199"/>
                </a:cubicBezTo>
                <a:cubicBezTo>
                  <a:pt x="-400" y="3331"/>
                  <a:pt x="3544" y="349"/>
                  <a:pt x="8305" y="12"/>
                </a:cubicBezTo>
                <a:cubicBezTo>
                  <a:pt x="12345" y="-228"/>
                  <a:pt x="15231" y="3042"/>
                  <a:pt x="15520" y="9728"/>
                </a:cubicBezTo>
                <a:close/>
              </a:path>
            </a:pathLst>
          </a:custGeom>
          <a:solidFill>
            <a:srgbClr val="10151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7"/>
          <p:cNvSpPr/>
          <p:nvPr/>
        </p:nvSpPr>
        <p:spPr>
          <a:xfrm>
            <a:off x="243738" y="2790544"/>
            <a:ext cx="12251" cy="11568"/>
          </a:xfrm>
          <a:custGeom>
            <a:rect b="b" l="l" r="r" t="t"/>
            <a:pathLst>
              <a:path extrusionOk="0" h="15424" w="16334">
                <a:moveTo>
                  <a:pt x="16333" y="7520"/>
                </a:moveTo>
                <a:cubicBezTo>
                  <a:pt x="16429" y="11801"/>
                  <a:pt x="12389" y="14013"/>
                  <a:pt x="8253" y="15360"/>
                </a:cubicBezTo>
                <a:cubicBezTo>
                  <a:pt x="3347" y="15937"/>
                  <a:pt x="1375" y="12571"/>
                  <a:pt x="317" y="8530"/>
                </a:cubicBezTo>
                <a:cubicBezTo>
                  <a:pt x="-1030" y="3480"/>
                  <a:pt x="2096" y="690"/>
                  <a:pt x="6281" y="113"/>
                </a:cubicBezTo>
                <a:cubicBezTo>
                  <a:pt x="11475" y="-560"/>
                  <a:pt x="16237" y="1749"/>
                  <a:pt x="16333" y="7520"/>
                </a:cubicBezTo>
                <a:close/>
              </a:path>
            </a:pathLst>
          </a:custGeom>
          <a:solidFill>
            <a:srgbClr val="10151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7"/>
          <p:cNvSpPr/>
          <p:nvPr/>
        </p:nvSpPr>
        <p:spPr>
          <a:xfrm>
            <a:off x="165440" y="2738175"/>
            <a:ext cx="114361" cy="115161"/>
          </a:xfrm>
          <a:custGeom>
            <a:rect b="b" l="l" r="r" t="t"/>
            <a:pathLst>
              <a:path extrusionOk="0" h="153548" w="152481">
                <a:moveTo>
                  <a:pt x="77875" y="5"/>
                </a:moveTo>
                <a:cubicBezTo>
                  <a:pt x="35021" y="438"/>
                  <a:pt x="-523" y="35597"/>
                  <a:pt x="6" y="77008"/>
                </a:cubicBezTo>
                <a:cubicBezTo>
                  <a:pt x="535" y="120055"/>
                  <a:pt x="35646" y="154445"/>
                  <a:pt x="77971" y="153531"/>
                </a:cubicBezTo>
                <a:cubicBezTo>
                  <a:pt x="119575" y="152569"/>
                  <a:pt x="153051" y="118228"/>
                  <a:pt x="152474" y="77057"/>
                </a:cubicBezTo>
                <a:cubicBezTo>
                  <a:pt x="151848" y="34490"/>
                  <a:pt x="118036" y="-476"/>
                  <a:pt x="77875" y="5"/>
                </a:cubicBezTo>
                <a:close/>
                <a:moveTo>
                  <a:pt x="76432" y="139150"/>
                </a:moveTo>
                <a:cubicBezTo>
                  <a:pt x="42427" y="138957"/>
                  <a:pt x="12415" y="110484"/>
                  <a:pt x="12126" y="78163"/>
                </a:cubicBezTo>
                <a:cubicBezTo>
                  <a:pt x="11838" y="43196"/>
                  <a:pt x="42860" y="13039"/>
                  <a:pt x="78356" y="13761"/>
                </a:cubicBezTo>
                <a:cubicBezTo>
                  <a:pt x="110629" y="14434"/>
                  <a:pt x="139968" y="43533"/>
                  <a:pt x="140065" y="74988"/>
                </a:cubicBezTo>
                <a:cubicBezTo>
                  <a:pt x="140161" y="109811"/>
                  <a:pt x="110918" y="139294"/>
                  <a:pt x="76432" y="139150"/>
                </a:cubicBezTo>
                <a:close/>
              </a:path>
            </a:pathLst>
          </a:custGeom>
          <a:solidFill>
            <a:srgbClr val="10151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7"/>
          <p:cNvSpPr/>
          <p:nvPr/>
        </p:nvSpPr>
        <p:spPr>
          <a:xfrm>
            <a:off x="177413" y="2484598"/>
            <a:ext cx="93443" cy="55973"/>
          </a:xfrm>
          <a:custGeom>
            <a:rect b="b" l="l" r="r" t="t"/>
            <a:pathLst>
              <a:path extrusionOk="0" h="74631" w="124591">
                <a:moveTo>
                  <a:pt x="124534" y="63522"/>
                </a:moveTo>
                <a:cubicBezTo>
                  <a:pt x="122851" y="35770"/>
                  <a:pt x="100197" y="6142"/>
                  <a:pt x="76197" y="1525"/>
                </a:cubicBezTo>
                <a:cubicBezTo>
                  <a:pt x="42529" y="-4969"/>
                  <a:pt x="16268" y="9460"/>
                  <a:pt x="3618" y="41349"/>
                </a:cubicBezTo>
                <a:cubicBezTo>
                  <a:pt x="-5168" y="63536"/>
                  <a:pt x="2047" y="74632"/>
                  <a:pt x="25262" y="74632"/>
                </a:cubicBezTo>
                <a:cubicBezTo>
                  <a:pt x="36420" y="74584"/>
                  <a:pt x="47579" y="74632"/>
                  <a:pt x="58737" y="74632"/>
                </a:cubicBezTo>
                <a:lnTo>
                  <a:pt x="58737" y="74199"/>
                </a:lnTo>
                <a:cubicBezTo>
                  <a:pt x="77062" y="74199"/>
                  <a:pt x="95388" y="74055"/>
                  <a:pt x="113713" y="74247"/>
                </a:cubicBezTo>
                <a:cubicBezTo>
                  <a:pt x="121264" y="74343"/>
                  <a:pt x="125112" y="72612"/>
                  <a:pt x="124534" y="63522"/>
                </a:cubicBezTo>
                <a:close/>
                <a:moveTo>
                  <a:pt x="21943" y="61213"/>
                </a:moveTo>
                <a:cubicBezTo>
                  <a:pt x="10544" y="61357"/>
                  <a:pt x="10785" y="56692"/>
                  <a:pt x="14007" y="48034"/>
                </a:cubicBezTo>
                <a:cubicBezTo>
                  <a:pt x="21799" y="26872"/>
                  <a:pt x="43058" y="12779"/>
                  <a:pt x="65808" y="14463"/>
                </a:cubicBezTo>
                <a:cubicBezTo>
                  <a:pt x="88750" y="16146"/>
                  <a:pt x="101688" y="29950"/>
                  <a:pt x="107652" y="61069"/>
                </a:cubicBezTo>
                <a:cubicBezTo>
                  <a:pt x="78794" y="61069"/>
                  <a:pt x="50369" y="60828"/>
                  <a:pt x="21943" y="61213"/>
                </a:cubicBezTo>
                <a:close/>
              </a:path>
            </a:pathLst>
          </a:custGeom>
          <a:solidFill>
            <a:srgbClr val="10151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7"/>
          <p:cNvSpPr/>
          <p:nvPr/>
        </p:nvSpPr>
        <p:spPr>
          <a:xfrm>
            <a:off x="202056" y="2432376"/>
            <a:ext cx="42965" cy="43698"/>
          </a:xfrm>
          <a:custGeom>
            <a:rect b="b" l="l" r="r" t="t"/>
            <a:pathLst>
              <a:path extrusionOk="0" h="58264" w="57286">
                <a:moveTo>
                  <a:pt x="28188" y="210"/>
                </a:moveTo>
                <a:cubicBezTo>
                  <a:pt x="12845" y="-2002"/>
                  <a:pt x="-237" y="13581"/>
                  <a:pt x="3" y="31473"/>
                </a:cubicBezTo>
                <a:cubicBezTo>
                  <a:pt x="244" y="48788"/>
                  <a:pt x="9478" y="58167"/>
                  <a:pt x="26409" y="58263"/>
                </a:cubicBezTo>
                <a:cubicBezTo>
                  <a:pt x="45215" y="58359"/>
                  <a:pt x="55363" y="47826"/>
                  <a:pt x="57287" y="28732"/>
                </a:cubicBezTo>
                <a:cubicBezTo>
                  <a:pt x="56277" y="10791"/>
                  <a:pt x="43964" y="2471"/>
                  <a:pt x="28188" y="210"/>
                </a:cubicBezTo>
                <a:close/>
                <a:moveTo>
                  <a:pt x="28044" y="45518"/>
                </a:moveTo>
                <a:cubicBezTo>
                  <a:pt x="18136" y="45951"/>
                  <a:pt x="11498" y="38928"/>
                  <a:pt x="12557" y="28539"/>
                </a:cubicBezTo>
                <a:cubicBezTo>
                  <a:pt x="13422" y="19882"/>
                  <a:pt x="19242" y="13292"/>
                  <a:pt x="28573" y="14495"/>
                </a:cubicBezTo>
                <a:cubicBezTo>
                  <a:pt x="36653" y="15601"/>
                  <a:pt x="43291" y="20507"/>
                  <a:pt x="43916" y="30078"/>
                </a:cubicBezTo>
                <a:cubicBezTo>
                  <a:pt x="42714" y="39554"/>
                  <a:pt x="35980" y="45133"/>
                  <a:pt x="28044" y="45518"/>
                </a:cubicBezTo>
                <a:close/>
              </a:path>
            </a:pathLst>
          </a:custGeom>
          <a:solidFill>
            <a:srgbClr val="10151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201013" y="2178866"/>
            <a:ext cx="43468" cy="12592"/>
          </a:xfrm>
          <a:custGeom>
            <a:rect b="b" l="l" r="r" t="t"/>
            <a:pathLst>
              <a:path extrusionOk="0" h="16790" w="57958">
                <a:moveTo>
                  <a:pt x="57957" y="9624"/>
                </a:moveTo>
                <a:cubicBezTo>
                  <a:pt x="57813" y="22610"/>
                  <a:pt x="38382" y="12654"/>
                  <a:pt x="27945" y="16791"/>
                </a:cubicBezTo>
                <a:cubicBezTo>
                  <a:pt x="18566" y="12125"/>
                  <a:pt x="-48" y="23043"/>
                  <a:pt x="0" y="9720"/>
                </a:cubicBezTo>
                <a:cubicBezTo>
                  <a:pt x="0" y="-6536"/>
                  <a:pt x="18854" y="2554"/>
                  <a:pt x="28762" y="2362"/>
                </a:cubicBezTo>
                <a:cubicBezTo>
                  <a:pt x="38863" y="2169"/>
                  <a:pt x="58150" y="-5815"/>
                  <a:pt x="57957" y="9624"/>
                </a:cubicBezTo>
                <a:close/>
              </a:path>
            </a:pathLst>
          </a:custGeom>
          <a:solidFill>
            <a:srgbClr val="10151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7"/>
          <p:cNvSpPr/>
          <p:nvPr/>
        </p:nvSpPr>
        <p:spPr>
          <a:xfrm>
            <a:off x="200359" y="2154989"/>
            <a:ext cx="44601" cy="13924"/>
          </a:xfrm>
          <a:custGeom>
            <a:rect b="b" l="l" r="r" t="t"/>
            <a:pathLst>
              <a:path extrusionOk="0" h="18565" w="59468">
                <a:moveTo>
                  <a:pt x="5" y="8032"/>
                </a:moveTo>
                <a:cubicBezTo>
                  <a:pt x="342" y="-4858"/>
                  <a:pt x="19677" y="1827"/>
                  <a:pt x="30595" y="1635"/>
                </a:cubicBezTo>
                <a:cubicBezTo>
                  <a:pt x="41177" y="1443"/>
                  <a:pt x="60079" y="-5147"/>
                  <a:pt x="59453" y="9571"/>
                </a:cubicBezTo>
                <a:cubicBezTo>
                  <a:pt x="58780" y="24914"/>
                  <a:pt x="38772" y="9427"/>
                  <a:pt x="30740" y="18565"/>
                </a:cubicBezTo>
                <a:cubicBezTo>
                  <a:pt x="19725" y="10629"/>
                  <a:pt x="-379" y="23808"/>
                  <a:pt x="5" y="8032"/>
                </a:cubicBezTo>
                <a:close/>
              </a:path>
            </a:pathLst>
          </a:custGeom>
          <a:solidFill>
            <a:srgbClr val="10151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7"/>
          <p:cNvSpPr/>
          <p:nvPr/>
        </p:nvSpPr>
        <p:spPr>
          <a:xfrm>
            <a:off x="188960" y="2790933"/>
            <a:ext cx="13056" cy="11019"/>
          </a:xfrm>
          <a:custGeom>
            <a:rect b="b" l="l" r="r" t="t"/>
            <a:pathLst>
              <a:path extrusionOk="0" h="14692" w="17408">
                <a:moveTo>
                  <a:pt x="17081" y="9406"/>
                </a:moveTo>
                <a:cubicBezTo>
                  <a:pt x="14147" y="13494"/>
                  <a:pt x="10684" y="16284"/>
                  <a:pt x="5585" y="13686"/>
                </a:cubicBezTo>
                <a:cubicBezTo>
                  <a:pt x="2122" y="11907"/>
                  <a:pt x="-1292" y="9069"/>
                  <a:pt x="487" y="4692"/>
                </a:cubicBezTo>
                <a:cubicBezTo>
                  <a:pt x="2555" y="-454"/>
                  <a:pt x="7365" y="-695"/>
                  <a:pt x="11934" y="796"/>
                </a:cubicBezTo>
                <a:cubicBezTo>
                  <a:pt x="15878" y="2095"/>
                  <a:pt x="18331" y="4788"/>
                  <a:pt x="17081" y="9406"/>
                </a:cubicBezTo>
                <a:close/>
              </a:path>
            </a:pathLst>
          </a:custGeom>
          <a:solidFill>
            <a:srgbClr val="10151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7"/>
          <p:cNvSpPr/>
          <p:nvPr/>
        </p:nvSpPr>
        <p:spPr>
          <a:xfrm>
            <a:off x="216896" y="2789357"/>
            <a:ext cx="11639" cy="12640"/>
          </a:xfrm>
          <a:custGeom>
            <a:rect b="b" l="l" r="r" t="t"/>
            <a:pathLst>
              <a:path extrusionOk="0" h="16853" w="15519">
                <a:moveTo>
                  <a:pt x="15520" y="9728"/>
                </a:moveTo>
                <a:cubicBezTo>
                  <a:pt x="15520" y="13095"/>
                  <a:pt x="12971" y="17039"/>
                  <a:pt x="7440" y="16846"/>
                </a:cubicBezTo>
                <a:cubicBezTo>
                  <a:pt x="3496" y="16750"/>
                  <a:pt x="417" y="13720"/>
                  <a:pt x="33" y="9199"/>
                </a:cubicBezTo>
                <a:cubicBezTo>
                  <a:pt x="-400" y="3331"/>
                  <a:pt x="3544" y="349"/>
                  <a:pt x="8305" y="12"/>
                </a:cubicBezTo>
                <a:cubicBezTo>
                  <a:pt x="12345" y="-228"/>
                  <a:pt x="15231" y="3042"/>
                  <a:pt x="15520" y="9728"/>
                </a:cubicBezTo>
                <a:close/>
              </a:path>
            </a:pathLst>
          </a:custGeom>
          <a:solidFill>
            <a:srgbClr val="10151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7"/>
          <p:cNvSpPr/>
          <p:nvPr/>
        </p:nvSpPr>
        <p:spPr>
          <a:xfrm>
            <a:off x="243738" y="2790544"/>
            <a:ext cx="12251" cy="11568"/>
          </a:xfrm>
          <a:custGeom>
            <a:rect b="b" l="l" r="r" t="t"/>
            <a:pathLst>
              <a:path extrusionOk="0" h="15424" w="16334">
                <a:moveTo>
                  <a:pt x="16333" y="7520"/>
                </a:moveTo>
                <a:cubicBezTo>
                  <a:pt x="16429" y="11801"/>
                  <a:pt x="12389" y="14013"/>
                  <a:pt x="8253" y="15360"/>
                </a:cubicBezTo>
                <a:cubicBezTo>
                  <a:pt x="3347" y="15937"/>
                  <a:pt x="1375" y="12571"/>
                  <a:pt x="317" y="8530"/>
                </a:cubicBezTo>
                <a:cubicBezTo>
                  <a:pt x="-1030" y="3480"/>
                  <a:pt x="2096" y="690"/>
                  <a:pt x="6281" y="113"/>
                </a:cubicBezTo>
                <a:cubicBezTo>
                  <a:pt x="11475" y="-560"/>
                  <a:pt x="16237" y="1749"/>
                  <a:pt x="16333" y="7520"/>
                </a:cubicBezTo>
                <a:close/>
              </a:path>
            </a:pathLst>
          </a:custGeom>
          <a:solidFill>
            <a:srgbClr val="10151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7"/>
          <p:cNvSpPr/>
          <p:nvPr/>
        </p:nvSpPr>
        <p:spPr>
          <a:xfrm>
            <a:off x="200359" y="2154989"/>
            <a:ext cx="44601" cy="13924"/>
          </a:xfrm>
          <a:custGeom>
            <a:rect b="b" l="l" r="r" t="t"/>
            <a:pathLst>
              <a:path extrusionOk="0" h="18565" w="59468">
                <a:moveTo>
                  <a:pt x="59453" y="9571"/>
                </a:moveTo>
                <a:cubicBezTo>
                  <a:pt x="58780" y="24914"/>
                  <a:pt x="38772" y="9427"/>
                  <a:pt x="30740" y="18565"/>
                </a:cubicBezTo>
                <a:cubicBezTo>
                  <a:pt x="19725" y="10629"/>
                  <a:pt x="-379" y="23808"/>
                  <a:pt x="5" y="8032"/>
                </a:cubicBezTo>
                <a:cubicBezTo>
                  <a:pt x="342" y="-4858"/>
                  <a:pt x="19677" y="1827"/>
                  <a:pt x="30595" y="1635"/>
                </a:cubicBezTo>
                <a:cubicBezTo>
                  <a:pt x="41177" y="1443"/>
                  <a:pt x="60079" y="-5147"/>
                  <a:pt x="59453" y="9571"/>
                </a:cubicBezTo>
                <a:close/>
              </a:path>
            </a:pathLst>
          </a:custGeom>
          <a:solidFill>
            <a:srgbClr val="10151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7"/>
          <p:cNvSpPr/>
          <p:nvPr/>
        </p:nvSpPr>
        <p:spPr>
          <a:xfrm>
            <a:off x="201013" y="2178866"/>
            <a:ext cx="43468" cy="12592"/>
          </a:xfrm>
          <a:custGeom>
            <a:rect b="b" l="l" r="r" t="t"/>
            <a:pathLst>
              <a:path extrusionOk="0" h="16790" w="57958">
                <a:moveTo>
                  <a:pt x="57957" y="9624"/>
                </a:moveTo>
                <a:cubicBezTo>
                  <a:pt x="57813" y="22610"/>
                  <a:pt x="38382" y="12654"/>
                  <a:pt x="27945" y="16791"/>
                </a:cubicBezTo>
                <a:cubicBezTo>
                  <a:pt x="18566" y="12125"/>
                  <a:pt x="-48" y="23043"/>
                  <a:pt x="0" y="9720"/>
                </a:cubicBezTo>
                <a:cubicBezTo>
                  <a:pt x="0" y="-6536"/>
                  <a:pt x="18854" y="2554"/>
                  <a:pt x="28762" y="2362"/>
                </a:cubicBezTo>
                <a:cubicBezTo>
                  <a:pt x="38863" y="2169"/>
                  <a:pt x="58150" y="-5815"/>
                  <a:pt x="57957" y="9624"/>
                </a:cubicBezTo>
                <a:close/>
              </a:path>
            </a:pathLst>
          </a:custGeom>
          <a:solidFill>
            <a:srgbClr val="10151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7"/>
          <p:cNvSpPr/>
          <p:nvPr/>
        </p:nvSpPr>
        <p:spPr>
          <a:xfrm>
            <a:off x="216896" y="2789357"/>
            <a:ext cx="11639" cy="12640"/>
          </a:xfrm>
          <a:custGeom>
            <a:rect b="b" l="l" r="r" t="t"/>
            <a:pathLst>
              <a:path extrusionOk="0" h="16853" w="15519">
                <a:moveTo>
                  <a:pt x="15520" y="9728"/>
                </a:moveTo>
                <a:cubicBezTo>
                  <a:pt x="15520" y="13095"/>
                  <a:pt x="12971" y="17039"/>
                  <a:pt x="7440" y="16846"/>
                </a:cubicBezTo>
                <a:cubicBezTo>
                  <a:pt x="3496" y="16750"/>
                  <a:pt x="417" y="13720"/>
                  <a:pt x="33" y="9199"/>
                </a:cubicBezTo>
                <a:cubicBezTo>
                  <a:pt x="-400" y="3331"/>
                  <a:pt x="3544" y="349"/>
                  <a:pt x="8305" y="12"/>
                </a:cubicBezTo>
                <a:cubicBezTo>
                  <a:pt x="12345" y="-228"/>
                  <a:pt x="15231" y="3042"/>
                  <a:pt x="15520" y="9728"/>
                </a:cubicBezTo>
                <a:close/>
              </a:path>
            </a:pathLst>
          </a:custGeom>
          <a:solidFill>
            <a:srgbClr val="10151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7"/>
          <p:cNvSpPr/>
          <p:nvPr/>
        </p:nvSpPr>
        <p:spPr>
          <a:xfrm>
            <a:off x="188960" y="2790933"/>
            <a:ext cx="13056" cy="11019"/>
          </a:xfrm>
          <a:custGeom>
            <a:rect b="b" l="l" r="r" t="t"/>
            <a:pathLst>
              <a:path extrusionOk="0" h="14692" w="17408">
                <a:moveTo>
                  <a:pt x="17081" y="9406"/>
                </a:moveTo>
                <a:cubicBezTo>
                  <a:pt x="14147" y="13494"/>
                  <a:pt x="10684" y="16284"/>
                  <a:pt x="5585" y="13686"/>
                </a:cubicBezTo>
                <a:cubicBezTo>
                  <a:pt x="2122" y="11907"/>
                  <a:pt x="-1292" y="9069"/>
                  <a:pt x="487" y="4692"/>
                </a:cubicBezTo>
                <a:cubicBezTo>
                  <a:pt x="2555" y="-454"/>
                  <a:pt x="7365" y="-695"/>
                  <a:pt x="11934" y="796"/>
                </a:cubicBezTo>
                <a:cubicBezTo>
                  <a:pt x="15878" y="2095"/>
                  <a:pt x="18331" y="4788"/>
                  <a:pt x="17081" y="9406"/>
                </a:cubicBezTo>
                <a:close/>
              </a:path>
            </a:pathLst>
          </a:custGeom>
          <a:solidFill>
            <a:srgbClr val="10151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7"/>
          <p:cNvSpPr/>
          <p:nvPr/>
        </p:nvSpPr>
        <p:spPr>
          <a:xfrm>
            <a:off x="243738" y="2790544"/>
            <a:ext cx="12251" cy="11568"/>
          </a:xfrm>
          <a:custGeom>
            <a:rect b="b" l="l" r="r" t="t"/>
            <a:pathLst>
              <a:path extrusionOk="0" h="15424" w="16334">
                <a:moveTo>
                  <a:pt x="16333" y="7520"/>
                </a:moveTo>
                <a:cubicBezTo>
                  <a:pt x="16429" y="11801"/>
                  <a:pt x="12389" y="14013"/>
                  <a:pt x="8253" y="15360"/>
                </a:cubicBezTo>
                <a:cubicBezTo>
                  <a:pt x="3347" y="15937"/>
                  <a:pt x="1375" y="12571"/>
                  <a:pt x="317" y="8530"/>
                </a:cubicBezTo>
                <a:cubicBezTo>
                  <a:pt x="-1030" y="3480"/>
                  <a:pt x="2096" y="690"/>
                  <a:pt x="6281" y="113"/>
                </a:cubicBezTo>
                <a:cubicBezTo>
                  <a:pt x="11475" y="-560"/>
                  <a:pt x="16237" y="1749"/>
                  <a:pt x="16333" y="7520"/>
                </a:cubicBezTo>
                <a:close/>
              </a:path>
            </a:pathLst>
          </a:custGeom>
          <a:solidFill>
            <a:srgbClr val="10151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3" name="Google Shape;203;p27"/>
          <p:cNvGrpSpPr/>
          <p:nvPr/>
        </p:nvGrpSpPr>
        <p:grpSpPr>
          <a:xfrm>
            <a:off x="4373120" y="275306"/>
            <a:ext cx="98732" cy="97760"/>
            <a:chOff x="2376704" y="1398232"/>
            <a:chExt cx="131642" cy="130347"/>
          </a:xfrm>
        </p:grpSpPr>
        <p:sp>
          <p:nvSpPr>
            <p:cNvPr id="204" name="Google Shape;204;p27"/>
            <p:cNvSpPr/>
            <p:nvPr/>
          </p:nvSpPr>
          <p:spPr>
            <a:xfrm>
              <a:off x="2382861" y="1407323"/>
              <a:ext cx="125485" cy="121256"/>
            </a:xfrm>
            <a:custGeom>
              <a:rect b="b" l="l" r="r" t="t"/>
              <a:pathLst>
                <a:path extrusionOk="0" h="121256" w="125485">
                  <a:moveTo>
                    <a:pt x="67769" y="0"/>
                  </a:moveTo>
                  <a:cubicBezTo>
                    <a:pt x="58438" y="35111"/>
                    <a:pt x="44730" y="60987"/>
                    <a:pt x="0" y="57572"/>
                  </a:cubicBezTo>
                  <a:cubicBezTo>
                    <a:pt x="8225" y="64787"/>
                    <a:pt x="9668" y="67240"/>
                    <a:pt x="11351" y="67384"/>
                  </a:cubicBezTo>
                  <a:cubicBezTo>
                    <a:pt x="40113" y="70174"/>
                    <a:pt x="59400" y="82390"/>
                    <a:pt x="59785" y="114567"/>
                  </a:cubicBezTo>
                  <a:cubicBezTo>
                    <a:pt x="59833" y="116924"/>
                    <a:pt x="63344" y="121397"/>
                    <a:pt x="64979" y="121253"/>
                  </a:cubicBezTo>
                  <a:cubicBezTo>
                    <a:pt x="71809" y="120724"/>
                    <a:pt x="73300" y="114712"/>
                    <a:pt x="73252" y="109325"/>
                  </a:cubicBezTo>
                  <a:cubicBezTo>
                    <a:pt x="73060" y="89845"/>
                    <a:pt x="83208" y="78254"/>
                    <a:pt x="100619" y="72194"/>
                  </a:cubicBezTo>
                  <a:cubicBezTo>
                    <a:pt x="108748" y="69404"/>
                    <a:pt x="117213" y="67576"/>
                    <a:pt x="125485" y="65316"/>
                  </a:cubicBezTo>
                  <a:cubicBezTo>
                    <a:pt x="93549" y="56033"/>
                    <a:pt x="67240" y="42277"/>
                    <a:pt x="67769" y="0"/>
                  </a:cubicBezTo>
                  <a:close/>
                  <a:moveTo>
                    <a:pt x="66134" y="84795"/>
                  </a:moveTo>
                  <a:cubicBezTo>
                    <a:pt x="43913" y="71280"/>
                    <a:pt x="39584" y="56514"/>
                    <a:pt x="65604" y="39488"/>
                  </a:cubicBezTo>
                  <a:cubicBezTo>
                    <a:pt x="81477" y="55230"/>
                    <a:pt x="81655" y="70332"/>
                    <a:pt x="66134" y="84795"/>
                  </a:cubicBezTo>
                  <a:close/>
                </a:path>
              </a:pathLst>
            </a:custGeom>
            <a:solidFill>
              <a:srgbClr val="10151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7"/>
            <p:cNvSpPr/>
            <p:nvPr/>
          </p:nvSpPr>
          <p:spPr>
            <a:xfrm>
              <a:off x="2376704" y="1398232"/>
              <a:ext cx="45211" cy="43625"/>
            </a:xfrm>
            <a:custGeom>
              <a:rect b="b" l="l" r="r" t="t"/>
              <a:pathLst>
                <a:path extrusionOk="0" h="43625" w="45211">
                  <a:moveTo>
                    <a:pt x="24385" y="0"/>
                  </a:moveTo>
                  <a:cubicBezTo>
                    <a:pt x="21018" y="12650"/>
                    <a:pt x="16113" y="21980"/>
                    <a:pt x="0" y="20730"/>
                  </a:cubicBezTo>
                  <a:cubicBezTo>
                    <a:pt x="2982" y="23327"/>
                    <a:pt x="3463" y="24193"/>
                    <a:pt x="4088" y="24241"/>
                  </a:cubicBezTo>
                  <a:cubicBezTo>
                    <a:pt x="14429" y="25251"/>
                    <a:pt x="21403" y="29628"/>
                    <a:pt x="21548" y="41219"/>
                  </a:cubicBezTo>
                  <a:cubicBezTo>
                    <a:pt x="21548" y="42085"/>
                    <a:pt x="22846" y="43672"/>
                    <a:pt x="23423" y="43624"/>
                  </a:cubicBezTo>
                  <a:cubicBezTo>
                    <a:pt x="25876" y="43432"/>
                    <a:pt x="26405" y="41267"/>
                    <a:pt x="26405" y="39343"/>
                  </a:cubicBezTo>
                  <a:cubicBezTo>
                    <a:pt x="26357" y="32321"/>
                    <a:pt x="30013" y="28137"/>
                    <a:pt x="36265" y="25972"/>
                  </a:cubicBezTo>
                  <a:cubicBezTo>
                    <a:pt x="39199" y="24962"/>
                    <a:pt x="42229" y="24289"/>
                    <a:pt x="45211" y="23519"/>
                  </a:cubicBezTo>
                  <a:cubicBezTo>
                    <a:pt x="33716" y="20201"/>
                    <a:pt x="24241" y="15247"/>
                    <a:pt x="24433" y="0"/>
                  </a:cubicBezTo>
                  <a:close/>
                  <a:moveTo>
                    <a:pt x="23808" y="30542"/>
                  </a:moveTo>
                  <a:cubicBezTo>
                    <a:pt x="15824" y="25684"/>
                    <a:pt x="14237" y="20345"/>
                    <a:pt x="23616" y="14237"/>
                  </a:cubicBezTo>
                  <a:cubicBezTo>
                    <a:pt x="29325" y="19912"/>
                    <a:pt x="29387" y="25347"/>
                    <a:pt x="23808" y="30542"/>
                  </a:cubicBezTo>
                  <a:close/>
                </a:path>
              </a:pathLst>
            </a:custGeom>
            <a:solidFill>
              <a:srgbClr val="10151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06" name="Google Shape;206;p27"/>
          <p:cNvCxnSpPr/>
          <p:nvPr/>
        </p:nvCxnSpPr>
        <p:spPr>
          <a:xfrm>
            <a:off x="1400175" y="-151604"/>
            <a:ext cx="0" cy="54951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7" name="Google Shape;207;p27"/>
          <p:cNvCxnSpPr/>
          <p:nvPr/>
        </p:nvCxnSpPr>
        <p:spPr>
          <a:xfrm>
            <a:off x="1400175" y="1108194"/>
            <a:ext cx="3154800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8" name="Google Shape;208;p27"/>
          <p:cNvCxnSpPr/>
          <p:nvPr/>
        </p:nvCxnSpPr>
        <p:spPr>
          <a:xfrm>
            <a:off x="1400175" y="2485399"/>
            <a:ext cx="2949600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9" name="Google Shape;209;p27"/>
          <p:cNvCxnSpPr/>
          <p:nvPr/>
        </p:nvCxnSpPr>
        <p:spPr>
          <a:xfrm>
            <a:off x="1648878" y="1874537"/>
            <a:ext cx="0" cy="247800"/>
          </a:xfrm>
          <a:prstGeom prst="straightConnector1">
            <a:avLst/>
          </a:prstGeom>
          <a:noFill/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0" name="Google Shape;210;p27"/>
          <p:cNvSpPr/>
          <p:nvPr/>
        </p:nvSpPr>
        <p:spPr>
          <a:xfrm>
            <a:off x="6697980" y="357641"/>
            <a:ext cx="1847700" cy="229200"/>
          </a:xfrm>
          <a:prstGeom prst="roundRect">
            <a:avLst>
              <a:gd fmla="val 50000" name="adj"/>
            </a:avLst>
          </a:prstGeom>
          <a:solidFill>
            <a:srgbClr val="F7F9F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7"/>
          <p:cNvSpPr/>
          <p:nvPr/>
        </p:nvSpPr>
        <p:spPr>
          <a:xfrm>
            <a:off x="8070765" y="1833633"/>
            <a:ext cx="87896" cy="16544"/>
          </a:xfrm>
          <a:custGeom>
            <a:rect b="b" l="l" r="r" t="t"/>
            <a:pathLst>
              <a:path extrusionOk="0" h="19126" w="101614">
                <a:moveTo>
                  <a:pt x="92051" y="0"/>
                </a:moveTo>
                <a:cubicBezTo>
                  <a:pt x="97332" y="0"/>
                  <a:pt x="101614" y="4282"/>
                  <a:pt x="101614" y="9563"/>
                </a:cubicBezTo>
                <a:cubicBezTo>
                  <a:pt x="101614" y="14844"/>
                  <a:pt x="97332" y="19126"/>
                  <a:pt x="92051" y="19126"/>
                </a:cubicBezTo>
                <a:cubicBezTo>
                  <a:pt x="86770" y="19126"/>
                  <a:pt x="82488" y="14844"/>
                  <a:pt x="82488" y="9563"/>
                </a:cubicBezTo>
                <a:cubicBezTo>
                  <a:pt x="82488" y="4282"/>
                  <a:pt x="86770" y="0"/>
                  <a:pt x="92051" y="0"/>
                </a:cubicBezTo>
                <a:close/>
                <a:moveTo>
                  <a:pt x="51508" y="0"/>
                </a:moveTo>
                <a:cubicBezTo>
                  <a:pt x="56789" y="0"/>
                  <a:pt x="61071" y="4282"/>
                  <a:pt x="61071" y="9563"/>
                </a:cubicBezTo>
                <a:cubicBezTo>
                  <a:pt x="61071" y="14844"/>
                  <a:pt x="56789" y="19126"/>
                  <a:pt x="51508" y="19126"/>
                </a:cubicBezTo>
                <a:cubicBezTo>
                  <a:pt x="46227" y="19126"/>
                  <a:pt x="41945" y="14844"/>
                  <a:pt x="41945" y="9563"/>
                </a:cubicBezTo>
                <a:cubicBezTo>
                  <a:pt x="41945" y="4282"/>
                  <a:pt x="46227" y="0"/>
                  <a:pt x="51508" y="0"/>
                </a:cubicBezTo>
                <a:close/>
                <a:moveTo>
                  <a:pt x="9563" y="0"/>
                </a:moveTo>
                <a:cubicBezTo>
                  <a:pt x="14844" y="0"/>
                  <a:pt x="19126" y="4282"/>
                  <a:pt x="19126" y="9563"/>
                </a:cubicBezTo>
                <a:cubicBezTo>
                  <a:pt x="19126" y="14844"/>
                  <a:pt x="14844" y="19126"/>
                  <a:pt x="9563" y="19126"/>
                </a:cubicBezTo>
                <a:cubicBezTo>
                  <a:pt x="4282" y="19126"/>
                  <a:pt x="0" y="14844"/>
                  <a:pt x="0" y="9563"/>
                </a:cubicBezTo>
                <a:cubicBezTo>
                  <a:pt x="0" y="4282"/>
                  <a:pt x="4282" y="0"/>
                  <a:pt x="9563" y="0"/>
                </a:cubicBezTo>
                <a:close/>
              </a:path>
            </a:pathLst>
          </a:custGeom>
          <a:solidFill>
            <a:srgbClr val="74797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7"/>
          <p:cNvSpPr/>
          <p:nvPr/>
        </p:nvSpPr>
        <p:spPr>
          <a:xfrm>
            <a:off x="4350394" y="2670698"/>
            <a:ext cx="87896" cy="16544"/>
          </a:xfrm>
          <a:custGeom>
            <a:rect b="b" l="l" r="r" t="t"/>
            <a:pathLst>
              <a:path extrusionOk="0" h="19126" w="101614">
                <a:moveTo>
                  <a:pt x="92051" y="0"/>
                </a:moveTo>
                <a:cubicBezTo>
                  <a:pt x="97332" y="0"/>
                  <a:pt x="101614" y="4282"/>
                  <a:pt x="101614" y="9563"/>
                </a:cubicBezTo>
                <a:cubicBezTo>
                  <a:pt x="101614" y="14844"/>
                  <a:pt x="97332" y="19126"/>
                  <a:pt x="92051" y="19126"/>
                </a:cubicBezTo>
                <a:cubicBezTo>
                  <a:pt x="86770" y="19126"/>
                  <a:pt x="82488" y="14844"/>
                  <a:pt x="82488" y="9563"/>
                </a:cubicBezTo>
                <a:cubicBezTo>
                  <a:pt x="82488" y="4282"/>
                  <a:pt x="86770" y="0"/>
                  <a:pt x="92051" y="0"/>
                </a:cubicBezTo>
                <a:close/>
                <a:moveTo>
                  <a:pt x="51508" y="0"/>
                </a:moveTo>
                <a:cubicBezTo>
                  <a:pt x="56789" y="0"/>
                  <a:pt x="61071" y="4282"/>
                  <a:pt x="61071" y="9563"/>
                </a:cubicBezTo>
                <a:cubicBezTo>
                  <a:pt x="61071" y="14844"/>
                  <a:pt x="56789" y="19126"/>
                  <a:pt x="51508" y="19126"/>
                </a:cubicBezTo>
                <a:cubicBezTo>
                  <a:pt x="46227" y="19126"/>
                  <a:pt x="41945" y="14844"/>
                  <a:pt x="41945" y="9563"/>
                </a:cubicBezTo>
                <a:cubicBezTo>
                  <a:pt x="41945" y="4282"/>
                  <a:pt x="46227" y="0"/>
                  <a:pt x="51508" y="0"/>
                </a:cubicBezTo>
                <a:close/>
                <a:moveTo>
                  <a:pt x="9563" y="0"/>
                </a:moveTo>
                <a:cubicBezTo>
                  <a:pt x="14844" y="0"/>
                  <a:pt x="19126" y="4282"/>
                  <a:pt x="19126" y="9563"/>
                </a:cubicBezTo>
                <a:cubicBezTo>
                  <a:pt x="19126" y="14844"/>
                  <a:pt x="14844" y="19126"/>
                  <a:pt x="9563" y="19126"/>
                </a:cubicBezTo>
                <a:cubicBezTo>
                  <a:pt x="4282" y="19126"/>
                  <a:pt x="0" y="14844"/>
                  <a:pt x="0" y="9563"/>
                </a:cubicBezTo>
                <a:cubicBezTo>
                  <a:pt x="0" y="4282"/>
                  <a:pt x="4282" y="0"/>
                  <a:pt x="9563" y="0"/>
                </a:cubicBezTo>
                <a:close/>
              </a:path>
            </a:pathLst>
          </a:custGeom>
          <a:solidFill>
            <a:srgbClr val="74797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7"/>
          <p:cNvSpPr/>
          <p:nvPr/>
        </p:nvSpPr>
        <p:spPr>
          <a:xfrm>
            <a:off x="2479806" y="4892677"/>
            <a:ext cx="76210" cy="14344"/>
          </a:xfrm>
          <a:custGeom>
            <a:rect b="b" l="l" r="r" t="t"/>
            <a:pathLst>
              <a:path extrusionOk="0" h="19126" w="101614">
                <a:moveTo>
                  <a:pt x="92051" y="0"/>
                </a:moveTo>
                <a:cubicBezTo>
                  <a:pt x="97332" y="0"/>
                  <a:pt x="101614" y="4282"/>
                  <a:pt x="101614" y="9563"/>
                </a:cubicBezTo>
                <a:cubicBezTo>
                  <a:pt x="101614" y="14844"/>
                  <a:pt x="97332" y="19126"/>
                  <a:pt x="92051" y="19126"/>
                </a:cubicBezTo>
                <a:cubicBezTo>
                  <a:pt x="86770" y="19126"/>
                  <a:pt x="82488" y="14844"/>
                  <a:pt x="82488" y="9563"/>
                </a:cubicBezTo>
                <a:cubicBezTo>
                  <a:pt x="82488" y="4282"/>
                  <a:pt x="86770" y="0"/>
                  <a:pt x="92051" y="0"/>
                </a:cubicBezTo>
                <a:close/>
                <a:moveTo>
                  <a:pt x="51508" y="0"/>
                </a:moveTo>
                <a:cubicBezTo>
                  <a:pt x="56789" y="0"/>
                  <a:pt x="61071" y="4282"/>
                  <a:pt x="61071" y="9563"/>
                </a:cubicBezTo>
                <a:cubicBezTo>
                  <a:pt x="61071" y="14844"/>
                  <a:pt x="56789" y="19126"/>
                  <a:pt x="51508" y="19126"/>
                </a:cubicBezTo>
                <a:cubicBezTo>
                  <a:pt x="46227" y="19126"/>
                  <a:pt x="41945" y="14844"/>
                  <a:pt x="41945" y="9563"/>
                </a:cubicBezTo>
                <a:cubicBezTo>
                  <a:pt x="41945" y="4282"/>
                  <a:pt x="46227" y="0"/>
                  <a:pt x="51508" y="0"/>
                </a:cubicBezTo>
                <a:close/>
                <a:moveTo>
                  <a:pt x="9563" y="0"/>
                </a:moveTo>
                <a:cubicBezTo>
                  <a:pt x="14844" y="0"/>
                  <a:pt x="19126" y="4282"/>
                  <a:pt x="19126" y="9563"/>
                </a:cubicBezTo>
                <a:cubicBezTo>
                  <a:pt x="19126" y="14844"/>
                  <a:pt x="14844" y="19126"/>
                  <a:pt x="9563" y="19126"/>
                </a:cubicBezTo>
                <a:cubicBezTo>
                  <a:pt x="4282" y="19126"/>
                  <a:pt x="0" y="14844"/>
                  <a:pt x="0" y="9563"/>
                </a:cubicBezTo>
                <a:cubicBezTo>
                  <a:pt x="0" y="4282"/>
                  <a:pt x="4282" y="0"/>
                  <a:pt x="9563" y="0"/>
                </a:cubicBezTo>
                <a:close/>
              </a:path>
            </a:pathLst>
          </a:custGeom>
          <a:solidFill>
            <a:srgbClr val="74797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7"/>
          <p:cNvSpPr txBox="1"/>
          <p:nvPr/>
        </p:nvSpPr>
        <p:spPr>
          <a:xfrm>
            <a:off x="7019160" y="392100"/>
            <a:ext cx="11931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74797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Search Twitter</a:t>
            </a:r>
            <a:endParaRPr sz="600">
              <a:solidFill>
                <a:srgbClr val="74797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5" name="Google Shape;215;p27"/>
          <p:cNvSpPr txBox="1"/>
          <p:nvPr/>
        </p:nvSpPr>
        <p:spPr>
          <a:xfrm>
            <a:off x="1781530" y="1682852"/>
            <a:ext cx="31476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10151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bloody hell florida #uselection</a:t>
            </a:r>
            <a:endParaRPr b="1" sz="1000">
              <a:solidFill>
                <a:srgbClr val="10151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6" name="Google Shape;21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7755" y="2091200"/>
            <a:ext cx="90706" cy="90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79256" y="2091200"/>
            <a:ext cx="90706" cy="90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79307" y="2091200"/>
            <a:ext cx="90706" cy="90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91202" y="429948"/>
            <a:ext cx="83367" cy="83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25908" y="915835"/>
            <a:ext cx="850738" cy="8592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7"/>
          <p:cNvSpPr txBox="1"/>
          <p:nvPr/>
        </p:nvSpPr>
        <p:spPr>
          <a:xfrm>
            <a:off x="356078" y="4874908"/>
            <a:ext cx="4608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74797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@ipsum0</a:t>
            </a:r>
            <a:endParaRPr sz="600">
              <a:solidFill>
                <a:srgbClr val="74797E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2" name="Google Shape;222;p27"/>
          <p:cNvSpPr txBox="1"/>
          <p:nvPr/>
        </p:nvSpPr>
        <p:spPr>
          <a:xfrm>
            <a:off x="354380" y="4767782"/>
            <a:ext cx="3549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10151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Ipsum</a:t>
            </a:r>
            <a:endParaRPr sz="600">
              <a:solidFill>
                <a:srgbClr val="10151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3" name="Google Shape;223;p27"/>
          <p:cNvSpPr/>
          <p:nvPr/>
        </p:nvSpPr>
        <p:spPr>
          <a:xfrm>
            <a:off x="153596" y="268352"/>
            <a:ext cx="146304" cy="118872"/>
          </a:xfrm>
          <a:custGeom>
            <a:rect b="b" l="l" r="r" t="t"/>
            <a:pathLst>
              <a:path extrusionOk="0" h="3962400" w="4876800">
                <a:moveTo>
                  <a:pt x="4876800" y="469087"/>
                </a:moveTo>
                <a:cubicBezTo>
                  <a:pt x="4695444" y="548640"/>
                  <a:pt x="4502201" y="601370"/>
                  <a:pt x="4300728" y="626974"/>
                </a:cubicBezTo>
                <a:cubicBezTo>
                  <a:pt x="4507992" y="503225"/>
                  <a:pt x="4666183" y="308762"/>
                  <a:pt x="4740555" y="74371"/>
                </a:cubicBezTo>
                <a:cubicBezTo>
                  <a:pt x="4547311" y="189586"/>
                  <a:pt x="4333951" y="270967"/>
                  <a:pt x="4106570" y="316382"/>
                </a:cubicBezTo>
                <a:cubicBezTo>
                  <a:pt x="3923081" y="121006"/>
                  <a:pt x="3661562" y="0"/>
                  <a:pt x="3376270" y="0"/>
                </a:cubicBezTo>
                <a:cubicBezTo>
                  <a:pt x="2822753" y="0"/>
                  <a:pt x="2377135" y="449275"/>
                  <a:pt x="2377135" y="1000049"/>
                </a:cubicBezTo>
                <a:cubicBezTo>
                  <a:pt x="2377135" y="1079297"/>
                  <a:pt x="2383841" y="1155497"/>
                  <a:pt x="2400300" y="1228039"/>
                </a:cubicBezTo>
                <a:cubicBezTo>
                  <a:pt x="1569110" y="1187501"/>
                  <a:pt x="833628" y="789127"/>
                  <a:pt x="339547" y="182270"/>
                </a:cubicBezTo>
                <a:cubicBezTo>
                  <a:pt x="253289" y="331927"/>
                  <a:pt x="202692" y="503225"/>
                  <a:pt x="202692" y="687629"/>
                </a:cubicBezTo>
                <a:cubicBezTo>
                  <a:pt x="202692" y="1033882"/>
                  <a:pt x="381000" y="1340815"/>
                  <a:pt x="646786" y="1518514"/>
                </a:cubicBezTo>
                <a:cubicBezTo>
                  <a:pt x="486156" y="1515466"/>
                  <a:pt x="328574" y="1468831"/>
                  <a:pt x="195072" y="1395374"/>
                </a:cubicBezTo>
                <a:cubicBezTo>
                  <a:pt x="195072" y="1398422"/>
                  <a:pt x="195072" y="1402385"/>
                  <a:pt x="195072" y="1406347"/>
                </a:cubicBezTo>
                <a:cubicBezTo>
                  <a:pt x="195072" y="1892199"/>
                  <a:pt x="541630" y="2295754"/>
                  <a:pt x="996086" y="2388718"/>
                </a:cubicBezTo>
                <a:cubicBezTo>
                  <a:pt x="914705" y="2410968"/>
                  <a:pt x="826008" y="2421636"/>
                  <a:pt x="733958" y="2421636"/>
                </a:cubicBezTo>
                <a:cubicBezTo>
                  <a:pt x="669950" y="2421636"/>
                  <a:pt x="605333" y="2417978"/>
                  <a:pt x="544678" y="2404567"/>
                </a:cubicBezTo>
                <a:cubicBezTo>
                  <a:pt x="674218" y="2800502"/>
                  <a:pt x="1041806" y="3091586"/>
                  <a:pt x="1478890" y="3101035"/>
                </a:cubicBezTo>
                <a:cubicBezTo>
                  <a:pt x="1138733" y="3367126"/>
                  <a:pt x="706831" y="3527451"/>
                  <a:pt x="239268" y="3527451"/>
                </a:cubicBezTo>
                <a:cubicBezTo>
                  <a:pt x="157277" y="3527451"/>
                  <a:pt x="78638" y="3523793"/>
                  <a:pt x="0" y="3513734"/>
                </a:cubicBezTo>
                <a:cubicBezTo>
                  <a:pt x="442874" y="3799332"/>
                  <a:pt x="967740" y="3962400"/>
                  <a:pt x="1533754" y="3962400"/>
                </a:cubicBezTo>
                <a:cubicBezTo>
                  <a:pt x="3373526" y="3962400"/>
                  <a:pt x="4379367" y="2438400"/>
                  <a:pt x="4379367" y="1117397"/>
                </a:cubicBezTo>
                <a:cubicBezTo>
                  <a:pt x="4379367" y="1073201"/>
                  <a:pt x="4377843" y="1030529"/>
                  <a:pt x="4375709" y="988162"/>
                </a:cubicBezTo>
                <a:cubicBezTo>
                  <a:pt x="4574134" y="847344"/>
                  <a:pt x="4740859" y="671474"/>
                  <a:pt x="4876800" y="469087"/>
                </a:cubicBezTo>
                <a:close/>
              </a:path>
            </a:pathLst>
          </a:custGeom>
          <a:solidFill>
            <a:srgbClr val="03A9F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&#10;&#10;Description automatically generated" id="224" name="Google Shape;224;p27"/>
          <p:cNvPicPr preferRelativeResize="0"/>
          <p:nvPr>
            <p:ph idx="2" type="pic"/>
          </p:nvPr>
        </p:nvPicPr>
        <p:blipFill rotWithShape="1">
          <a:blip r:embed="rId8">
            <a:alphaModFix/>
          </a:blip>
          <a:srcRect b="0" l="235" r="234" t="0"/>
          <a:stretch/>
        </p:blipFill>
        <p:spPr>
          <a:xfrm>
            <a:off x="1489590" y="507632"/>
            <a:ext cx="252900" cy="252900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A person with a beard&#10;&#10;Description automatically generated" id="225" name="Google Shape;225;p27"/>
          <p:cNvPicPr preferRelativeResize="0"/>
          <p:nvPr>
            <p:ph idx="3" type="pic"/>
          </p:nvPr>
        </p:nvPicPr>
        <p:blipFill rotWithShape="1">
          <a:blip r:embed="rId9">
            <a:alphaModFix/>
          </a:blip>
          <a:srcRect b="0" l="15385" r="15385" t="0"/>
          <a:stretch/>
        </p:blipFill>
        <p:spPr>
          <a:xfrm>
            <a:off x="1503195" y="1554345"/>
            <a:ext cx="291300" cy="291300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A person with a beard&#10;&#10;Description automatically generated" id="226" name="Google Shape;226;p27"/>
          <p:cNvPicPr preferRelativeResize="0"/>
          <p:nvPr>
            <p:ph idx="4" type="pic"/>
          </p:nvPr>
        </p:nvPicPr>
        <p:blipFill rotWithShape="1">
          <a:blip r:embed="rId9">
            <a:alphaModFix/>
          </a:blip>
          <a:srcRect b="0" l="15617" r="15617" t="0"/>
          <a:stretch/>
        </p:blipFill>
        <p:spPr>
          <a:xfrm>
            <a:off x="1549374" y="2152672"/>
            <a:ext cx="204000" cy="204000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A picture containing person, person, wall&#10;&#10;Description automatically generated" id="227" name="Google Shape;227;p27"/>
          <p:cNvPicPr preferRelativeResize="0"/>
          <p:nvPr>
            <p:ph idx="5" type="pic"/>
          </p:nvPr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503195" y="2620232"/>
            <a:ext cx="291300" cy="291300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228" name="Google Shape;228;p27"/>
          <p:cNvPicPr preferRelativeResize="0"/>
          <p:nvPr>
            <p:ph idx="6" type="pic"/>
          </p:nvPr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7506" y="4795348"/>
            <a:ext cx="216000" cy="216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9" name="Google Shape;229;p27"/>
          <p:cNvSpPr/>
          <p:nvPr/>
        </p:nvSpPr>
        <p:spPr>
          <a:xfrm>
            <a:off x="4268557" y="1610590"/>
            <a:ext cx="87896" cy="16544"/>
          </a:xfrm>
          <a:custGeom>
            <a:rect b="b" l="l" r="r" t="t"/>
            <a:pathLst>
              <a:path extrusionOk="0" h="19126" w="101614">
                <a:moveTo>
                  <a:pt x="92051" y="0"/>
                </a:moveTo>
                <a:cubicBezTo>
                  <a:pt x="97332" y="0"/>
                  <a:pt x="101614" y="4282"/>
                  <a:pt x="101614" y="9563"/>
                </a:cubicBezTo>
                <a:cubicBezTo>
                  <a:pt x="101614" y="14844"/>
                  <a:pt x="97332" y="19126"/>
                  <a:pt x="92051" y="19126"/>
                </a:cubicBezTo>
                <a:cubicBezTo>
                  <a:pt x="86770" y="19126"/>
                  <a:pt x="82488" y="14844"/>
                  <a:pt x="82488" y="9563"/>
                </a:cubicBezTo>
                <a:cubicBezTo>
                  <a:pt x="82488" y="4282"/>
                  <a:pt x="86770" y="0"/>
                  <a:pt x="92051" y="0"/>
                </a:cubicBezTo>
                <a:close/>
                <a:moveTo>
                  <a:pt x="51508" y="0"/>
                </a:moveTo>
                <a:cubicBezTo>
                  <a:pt x="56789" y="0"/>
                  <a:pt x="61071" y="4282"/>
                  <a:pt x="61071" y="9563"/>
                </a:cubicBezTo>
                <a:cubicBezTo>
                  <a:pt x="61071" y="14844"/>
                  <a:pt x="56789" y="19126"/>
                  <a:pt x="51508" y="19126"/>
                </a:cubicBezTo>
                <a:cubicBezTo>
                  <a:pt x="46227" y="19126"/>
                  <a:pt x="41945" y="14844"/>
                  <a:pt x="41945" y="9563"/>
                </a:cubicBezTo>
                <a:cubicBezTo>
                  <a:pt x="41945" y="4282"/>
                  <a:pt x="46227" y="0"/>
                  <a:pt x="51508" y="0"/>
                </a:cubicBezTo>
                <a:close/>
                <a:moveTo>
                  <a:pt x="9563" y="0"/>
                </a:moveTo>
                <a:cubicBezTo>
                  <a:pt x="14844" y="0"/>
                  <a:pt x="19126" y="4282"/>
                  <a:pt x="19126" y="9563"/>
                </a:cubicBezTo>
                <a:cubicBezTo>
                  <a:pt x="19126" y="14844"/>
                  <a:pt x="14844" y="19126"/>
                  <a:pt x="9563" y="19126"/>
                </a:cubicBezTo>
                <a:cubicBezTo>
                  <a:pt x="4282" y="19126"/>
                  <a:pt x="0" y="14844"/>
                  <a:pt x="0" y="9563"/>
                </a:cubicBezTo>
                <a:cubicBezTo>
                  <a:pt x="0" y="4282"/>
                  <a:pt x="4282" y="0"/>
                  <a:pt x="9563" y="0"/>
                </a:cubicBezTo>
                <a:close/>
              </a:path>
            </a:pathLst>
          </a:custGeom>
          <a:solidFill>
            <a:srgbClr val="74797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0850" y="3220940"/>
            <a:ext cx="90706" cy="90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04582" y="3199942"/>
            <a:ext cx="90706" cy="90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3876" y="3207748"/>
            <a:ext cx="90706" cy="90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7"/>
          <p:cNvPicPr preferRelativeResize="0"/>
          <p:nvPr/>
        </p:nvPicPr>
        <p:blipFill rotWithShape="1">
          <a:blip r:embed="rId11">
            <a:alphaModFix/>
          </a:blip>
          <a:srcRect b="48199" l="45444" r="0" t="0"/>
          <a:stretch/>
        </p:blipFill>
        <p:spPr>
          <a:xfrm>
            <a:off x="4557338" y="1525794"/>
            <a:ext cx="4586660" cy="363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7"/>
          <p:cNvPicPr preferRelativeResize="0"/>
          <p:nvPr/>
        </p:nvPicPr>
        <p:blipFill rotWithShape="1">
          <a:blip r:embed="rId11">
            <a:alphaModFix/>
          </a:blip>
          <a:srcRect b="0" l="45444" r="0" t="55832"/>
          <a:stretch/>
        </p:blipFill>
        <p:spPr>
          <a:xfrm>
            <a:off x="4557338" y="2471971"/>
            <a:ext cx="4586660" cy="3100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27"/>
          <p:cNvCxnSpPr/>
          <p:nvPr/>
        </p:nvCxnSpPr>
        <p:spPr>
          <a:xfrm>
            <a:off x="5536769" y="1629028"/>
            <a:ext cx="0" cy="14625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27"/>
          <p:cNvCxnSpPr/>
          <p:nvPr/>
        </p:nvCxnSpPr>
        <p:spPr>
          <a:xfrm>
            <a:off x="6492278" y="1649306"/>
            <a:ext cx="0" cy="14625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27"/>
          <p:cNvCxnSpPr/>
          <p:nvPr/>
        </p:nvCxnSpPr>
        <p:spPr>
          <a:xfrm>
            <a:off x="7419415" y="1649306"/>
            <a:ext cx="0" cy="14625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27"/>
          <p:cNvCxnSpPr/>
          <p:nvPr/>
        </p:nvCxnSpPr>
        <p:spPr>
          <a:xfrm>
            <a:off x="7987052" y="1722368"/>
            <a:ext cx="0" cy="14625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27"/>
          <p:cNvCxnSpPr/>
          <p:nvPr/>
        </p:nvCxnSpPr>
        <p:spPr>
          <a:xfrm>
            <a:off x="8497916" y="1722368"/>
            <a:ext cx="0" cy="14625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0" name="Google Shape;240;p27"/>
          <p:cNvCxnSpPr/>
          <p:nvPr/>
        </p:nvCxnSpPr>
        <p:spPr>
          <a:xfrm>
            <a:off x="9065553" y="1722368"/>
            <a:ext cx="0" cy="14625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1" name="Google Shape;241;p27"/>
          <p:cNvSpPr txBox="1"/>
          <p:nvPr/>
        </p:nvSpPr>
        <p:spPr>
          <a:xfrm>
            <a:off x="4268551" y="4430306"/>
            <a:ext cx="7971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74797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@twitter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2" name="Google Shape;242;p27"/>
          <p:cNvSpPr txBox="1"/>
          <p:nvPr/>
        </p:nvSpPr>
        <p:spPr>
          <a:xfrm>
            <a:off x="4268550" y="4044750"/>
            <a:ext cx="4266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0151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Sentiment Analysis Examples</a:t>
            </a:r>
            <a:endParaRPr sz="2400">
              <a:solidFill>
                <a:srgbClr val="10151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A picture containing text&#10;&#10;Description automatically generated" id="243" name="Google Shape;243;p27"/>
          <p:cNvPicPr preferRelativeResize="0"/>
          <p:nvPr>
            <p:ph idx="2" type="pic"/>
          </p:nvPr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43026" y="3416805"/>
            <a:ext cx="560700" cy="560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8" title="BIGAverageToneByYearVad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900" y="0"/>
            <a:ext cx="8076822" cy="499110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8"/>
          <p:cNvSpPr txBox="1"/>
          <p:nvPr/>
        </p:nvSpPr>
        <p:spPr>
          <a:xfrm>
            <a:off x="4291125" y="-70050"/>
            <a:ext cx="4692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rPr>
              <a:t>#USElection</a:t>
            </a:r>
            <a:endParaRPr sz="1900">
              <a:solidFill>
                <a:srgbClr val="2A2A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8"/>
          <p:cNvSpPr/>
          <p:nvPr/>
        </p:nvSpPr>
        <p:spPr>
          <a:xfrm>
            <a:off x="1327500" y="337500"/>
            <a:ext cx="607500" cy="232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8"/>
          <p:cNvSpPr txBox="1"/>
          <p:nvPr/>
        </p:nvSpPr>
        <p:spPr>
          <a:xfrm>
            <a:off x="2809500" y="221300"/>
            <a:ext cx="17625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50,000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8"/>
          <p:cNvSpPr/>
          <p:nvPr/>
        </p:nvSpPr>
        <p:spPr>
          <a:xfrm>
            <a:off x="7496725" y="1938625"/>
            <a:ext cx="885300" cy="414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9" title="VaderAvgByYearOveral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437" y="129862"/>
            <a:ext cx="7903125" cy="488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/>
          <p:nvPr/>
        </p:nvSpPr>
        <p:spPr>
          <a:xfrm>
            <a:off x="795625" y="313775"/>
            <a:ext cx="1714500" cy="2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0"/>
          <p:cNvSpPr/>
          <p:nvPr/>
        </p:nvSpPr>
        <p:spPr>
          <a:xfrm>
            <a:off x="7620000" y="1860175"/>
            <a:ext cx="750900" cy="47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0"/>
          <p:cNvSpPr/>
          <p:nvPr/>
        </p:nvSpPr>
        <p:spPr>
          <a:xfrm>
            <a:off x="2902325" y="4751300"/>
            <a:ext cx="501900" cy="2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0"/>
          <p:cNvSpPr/>
          <p:nvPr/>
        </p:nvSpPr>
        <p:spPr>
          <a:xfrm>
            <a:off x="6645100" y="1905000"/>
            <a:ext cx="750900" cy="351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30" title="emotionalconten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415" y="317123"/>
            <a:ext cx="7299167" cy="450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1" title="uselectionAngerGraph201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67" y="2142550"/>
            <a:ext cx="4776482" cy="295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1" title="uselectionAngerGraph2020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6225" y="27009"/>
            <a:ext cx="4857776" cy="3001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2" title="2018piechart.png"/>
          <p:cNvPicPr preferRelativeResize="0"/>
          <p:nvPr/>
        </p:nvPicPr>
        <p:blipFill rotWithShape="1">
          <a:blip r:embed="rId3">
            <a:alphaModFix/>
          </a:blip>
          <a:srcRect b="0" l="0" r="11933" t="0"/>
          <a:stretch/>
        </p:blipFill>
        <p:spPr>
          <a:xfrm>
            <a:off x="3998440" y="76200"/>
            <a:ext cx="5145561" cy="361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2" title="2016piechart.png"/>
          <p:cNvPicPr preferRelativeResize="0"/>
          <p:nvPr/>
        </p:nvPicPr>
        <p:blipFill rotWithShape="1">
          <a:blip r:embed="rId4">
            <a:alphaModFix/>
          </a:blip>
          <a:srcRect b="0" l="7461" r="12133" t="0"/>
          <a:stretch/>
        </p:blipFill>
        <p:spPr>
          <a:xfrm>
            <a:off x="0" y="1457261"/>
            <a:ext cx="4697906" cy="3610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